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1" r:id="rId5"/>
    <p:sldId id="270" r:id="rId6"/>
    <p:sldId id="262" r:id="rId7"/>
    <p:sldId id="273" r:id="rId8"/>
    <p:sldId id="261" r:id="rId9"/>
    <p:sldId id="259" r:id="rId10"/>
    <p:sldId id="264" r:id="rId11"/>
    <p:sldId id="265" r:id="rId12"/>
    <p:sldId id="266" r:id="rId13"/>
    <p:sldId id="274" r:id="rId14"/>
    <p:sldId id="275" r:id="rId15"/>
    <p:sldId id="268" r:id="rId16"/>
    <p:sldId id="26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climate.sharepoint.com/sites/Bildungsangebot/Freigegebene%20Dokumente/Energie-%20und%20Klimawerkstatt%20(EKW)/05_Umsetzung/01_Interventionen/02_Pilotcases/01%20Live-Case_Nachhaltige%20Veranstaltungen%20-%20Bafu/02%20Entwicklung/01_Inhalte/2023_Demo-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CH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DD-4EAA-B5AC-8D025C941542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DD-4EAA-B5AC-8D025C941542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DD-4EAA-B5AC-8D025C9415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1DD-4EAA-B5AC-8D025C941542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1DD-4EAA-B5AC-8D025C9415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1DD-4EAA-B5AC-8D025C941542}"/>
              </c:ext>
            </c:extLst>
          </c:dPt>
          <c:dLbls>
            <c:dLbl>
              <c:idx val="0"/>
              <c:layout>
                <c:manualLayout>
                  <c:x val="0.1571765549430269"/>
                  <c:y val="4.30883854748034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Frutiger LT Com 75 Black" panose="020B0A03040504030204" pitchFamily="34" charset="0"/>
                        <a:ea typeface="+mn-ea"/>
                        <a:cs typeface="+mn-cs"/>
                      </a:defRPr>
                    </a:pPr>
                    <a:fld id="{6D781053-223B-4245-B931-0A660F4BF865}" type="CATEGORYNAME">
                      <a:rPr lang="en-US" b="1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latin typeface="Frutiger LT Com 75 Black" panose="020B0A03040504030204" pitchFamily="34" charset="0"/>
                        </a:defRPr>
                      </a:pPr>
                      <a:t>[RUBRIKENNAME]</a:t>
                    </a:fld>
                    <a:r>
                      <a:rPr lang="en-US" b="1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75 Black" panose="020B0A03040504030204" pitchFamily="34" charset="0"/>
                      </a:rPr>
                      <a:t>
</a:t>
                    </a:r>
                    <a:fld id="{E2AB39F0-297E-49E6-A603-81312005F754}" type="PERCENTAGE">
                      <a:rPr lang="en-US" b="1" baseline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latin typeface="Frutiger LT Com 75 Black" panose="020B0A03040504030204" pitchFamily="34" charset="0"/>
                        </a:defRPr>
                      </a:pPr>
                      <a:t>[PROZENTSATZ]</a:t>
                    </a:fld>
                    <a:endParaRPr lang="en-US" b="1" baseline="0" dirty="0">
                      <a:solidFill>
                        <a:schemeClr val="accent5">
                          <a:lumMod val="50000"/>
                        </a:schemeClr>
                      </a:solidFill>
                      <a:latin typeface="Frutiger LT Com 75 Black" panose="020B0A030405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Frutiger LT Com 75 Black" panose="020B0A030405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DD-4EAA-B5AC-8D025C94154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Frutiger LT Com 75 Black" panose="020B0A03040504030204" pitchFamily="34" charset="0"/>
                        <a:ea typeface="+mn-ea"/>
                        <a:cs typeface="+mn-cs"/>
                      </a:defRPr>
                    </a:pPr>
                    <a:fld id="{2955319D-B5DB-4862-B9AC-7794A2491673}" type="CATEGORYNAME">
                      <a:rPr lang="en-US" b="1">
                        <a:solidFill>
                          <a:schemeClr val="accent2">
                            <a:lumMod val="75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[RUBRIKENNAME]</a:t>
                    </a:fld>
                    <a:r>
                      <a:rPr lang="en-US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Frutiger LT Com 75 Black" panose="020B0A03040504030204" pitchFamily="34" charset="0"/>
                      </a:rPr>
                      <a:t>
</a:t>
                    </a:r>
                    <a:fld id="{8C5D7866-23F3-4F30-92DB-74684B555203}" type="PERCENTAGE">
                      <a:rPr lang="en-US" b="1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[PROZENTSATZ]</a:t>
                    </a:fld>
                    <a:endParaRPr lang="en-US" b="1" baseline="0" dirty="0">
                      <a:solidFill>
                        <a:schemeClr val="accent2">
                          <a:lumMod val="75000"/>
                        </a:schemeClr>
                      </a:solidFill>
                      <a:latin typeface="Frutiger LT Com 75 Black" panose="020B0A030405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Frutiger LT Com 75 Black" panose="020B0A030405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DD-4EAA-B5AC-8D025C941542}"/>
                </c:ext>
              </c:extLst>
            </c:dLbl>
            <c:dLbl>
              <c:idx val="2"/>
              <c:layout>
                <c:manualLayout>
                  <c:x val="-2.3238200695124955E-17"/>
                  <c:y val="-4.30883854748034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Frutiger LT Com 75 Black" panose="020B0A03040504030204" pitchFamily="34" charset="0"/>
                        <a:ea typeface="+mn-ea"/>
                        <a:cs typeface="+mn-cs"/>
                      </a:defRPr>
                    </a:pPr>
                    <a:fld id="{5183482C-EF6F-4E46-9348-BB1798CDAC46}" type="CATEGORYNAME">
                      <a:rPr lang="en-US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[RUBRIKENNAME]</a:t>
                    </a:fld>
                    <a:r>
                      <a:rPr lang="en-US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utiger LT Com 75 Black" panose="020B0A03040504030204" pitchFamily="34" charset="0"/>
                      </a:rPr>
                      <a:t>
</a:t>
                    </a:r>
                    <a:fld id="{67849390-0C4B-4CCF-A282-FBCB910C2806}" type="PERCENTAGE">
                      <a:rPr lang="en-US" b="1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[PROZENTSATZ]</a:t>
                    </a:fld>
                    <a:endParaRPr lang="en-US" b="1" baseline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Frutiger LT Com 75 Black" panose="020B0A030405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Frutiger LT Com 75 Black" panose="020B0A030405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DD-4EAA-B5AC-8D025C94154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Frutiger LT Com 75 Black" panose="020B0A03040504030204" pitchFamily="34" charset="0"/>
                        <a:ea typeface="+mn-ea"/>
                        <a:cs typeface="+mn-cs"/>
                      </a:defRPr>
                    </a:pPr>
                    <a:fld id="{B585A726-E7E9-4848-AE1A-228C0A661ADE}" type="CATEGORYNAME">
                      <a:rPr lang="en-US" b="1">
                        <a:solidFill>
                          <a:schemeClr val="accent4">
                            <a:lumMod val="75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[RUBRIKENNAME]</a:t>
                    </a:fld>
                    <a:r>
                      <a:rPr lang="en-US" b="1" baseline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Frutiger LT Com 75 Black" panose="020B0A03040504030204" pitchFamily="34" charset="0"/>
                      </a:rPr>
                      <a:t>
</a:t>
                    </a:r>
                    <a:fld id="{15FAEF01-C83B-414F-8E89-EB5B572AF1F0}" type="PERCENTAGE">
                      <a:rPr lang="en-US" b="1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[PROZENTSATZ]</a:t>
                    </a:fld>
                    <a:endParaRPr lang="en-US" b="1" baseline="0" dirty="0">
                      <a:solidFill>
                        <a:schemeClr val="accent4">
                          <a:lumMod val="75000"/>
                        </a:schemeClr>
                      </a:solidFill>
                      <a:latin typeface="Frutiger LT Com 75 Black" panose="020B0A030405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Frutiger LT Com 75 Black" panose="020B0A030405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1DD-4EAA-B5AC-8D025C941542}"/>
                </c:ext>
              </c:extLst>
            </c:dLbl>
            <c:dLbl>
              <c:idx val="4"/>
              <c:layout>
                <c:manualLayout>
                  <c:x val="-3.9294138735756746E-2"/>
                  <c:y val="4.103655759505083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Frutiger LT Com 75 Black" panose="020B0A03040504030204" pitchFamily="34" charset="0"/>
                        <a:ea typeface="+mn-ea"/>
                        <a:cs typeface="+mn-cs"/>
                      </a:defRPr>
                    </a:pPr>
                    <a:fld id="{200F2DCE-026E-48D2-BF1F-BBC5C7090385}" type="CATEGORYNAME">
                      <a:rPr lang="en-US" b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[RUBRIKENNAME]</a:t>
                    </a:fld>
                    <a:r>
                      <a:rPr lang="en-US" b="1" baseline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Frutiger LT Com 75 Black" panose="020B0A03040504030204" pitchFamily="34" charset="0"/>
                      </a:rPr>
                      <a:t>
</a:t>
                    </a:r>
                    <a:fld id="{66F6FF1A-FADD-441A-9BC9-EB6982667402}" type="PERCENTAGE">
                      <a:rPr lang="en-US" b="1" baseline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[PROZENTSATZ]</a:t>
                    </a:fld>
                    <a:endParaRPr lang="en-US" b="1" baseline="0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Frutiger LT Com 75 Black" panose="020B0A030405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Frutiger LT Com 75 Black" panose="020B0A030405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1DD-4EAA-B5AC-8D025C941542}"/>
                </c:ext>
              </c:extLst>
            </c:dLbl>
            <c:dLbl>
              <c:idx val="5"/>
              <c:layout>
                <c:manualLayout>
                  <c:x val="8.4926041783732323E-2"/>
                  <c:y val="-8.20731151901018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Frutiger LT Com 75 Black" panose="020B0A03040504030204" pitchFamily="34" charset="0"/>
                        <a:ea typeface="+mn-ea"/>
                        <a:cs typeface="+mn-cs"/>
                      </a:defRPr>
                    </a:pPr>
                    <a:fld id="{31B193AD-C4B4-4F18-825B-AD52FCC44EDA}" type="CATEGORYNAME">
                      <a:rPr lang="en-US" b="1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[RUBRIKENNAME]</a:t>
                    </a:fld>
                    <a:r>
                      <a:rPr lang="en-US" b="1" baseline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75 Black" panose="020B0A03040504030204" pitchFamily="34" charset="0"/>
                      </a:rPr>
                      <a:t>
</a:t>
                    </a:r>
                    <a:fld id="{FE9E2351-B855-4A15-B168-7A15CA77D5DA}" type="PERCENTAGE">
                      <a:rPr lang="en-US" b="1" baseline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LT Com 75 Black" panose="020B0A03040504030204" pitchFamily="34" charset="0"/>
                      </a:rPr>
                      <a:pPr>
                        <a:defRPr b="1">
                          <a:solidFill>
                            <a:schemeClr val="accent1"/>
                          </a:solidFill>
                          <a:latin typeface="Frutiger LT Com 75 Black" panose="020B0A03040504030204" pitchFamily="34" charset="0"/>
                        </a:defRPr>
                      </a:pPr>
                      <a:t>[PROZENTSATZ]</a:t>
                    </a:fld>
                    <a:endParaRPr lang="en-US" b="1" baseline="0" dirty="0">
                      <a:solidFill>
                        <a:schemeClr val="accent5">
                          <a:lumMod val="50000"/>
                        </a:schemeClr>
                      </a:solidFill>
                      <a:latin typeface="Frutiger LT Com 75 Black" panose="020B0A030405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Frutiger LT Com 75 Black" panose="020B0A03040504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1DD-4EAA-B5AC-8D025C941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Frutiger LT Com 75 Black" panose="020B0A030405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'[2023_Demo-Footprint Event.xlsx]Tabelle1'!$D$16:$D$21</c:f>
              <c:strCache>
                <c:ptCount val="6"/>
                <c:pt idx="0">
                  <c:v>Strom</c:v>
                </c:pt>
                <c:pt idx="1">
                  <c:v>Mobilität</c:v>
                </c:pt>
                <c:pt idx="2">
                  <c:v>Transport</c:v>
                </c:pt>
                <c:pt idx="3">
                  <c:v>Verpflegung und Getränke</c:v>
                </c:pt>
                <c:pt idx="4">
                  <c:v>Material</c:v>
                </c:pt>
                <c:pt idx="5">
                  <c:v>Abfall und Recycling</c:v>
                </c:pt>
              </c:strCache>
            </c:strRef>
          </c:cat>
          <c:val>
            <c:numRef>
              <c:f>'[2023_Demo-Footprint Event.xlsx]Tabelle1'!$E$16:$E$21</c:f>
              <c:numCache>
                <c:formatCode>#,##0.0000\ "t CO₂e cat"</c:formatCode>
                <c:ptCount val="6"/>
                <c:pt idx="0">
                  <c:v>7.1719752522969799E-3</c:v>
                </c:pt>
                <c:pt idx="1">
                  <c:v>1.0598534190550382</c:v>
                </c:pt>
                <c:pt idx="2">
                  <c:v>4.7674362337248317E-2</c:v>
                </c:pt>
                <c:pt idx="3">
                  <c:v>0.31583458420982874</c:v>
                </c:pt>
                <c:pt idx="4">
                  <c:v>4.1920013868125501E-2</c:v>
                </c:pt>
                <c:pt idx="5">
                  <c:v>1.2059423949832213E-3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DD-4EAA-B5AC-8D025C94154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>
                <a:ln w="1905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49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26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957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B13F0BA-314B-46CD-8F01-910C3AD28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19050">
                  <a:noFill/>
                </a:ln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70000"/>
              <a:buFont typeface="Wingdings" panose="05000000000000000000" pitchFamily="2" charset="2"/>
              <a:buChar char=""/>
              <a:defRPr/>
            </a:lvl1pPr>
            <a:lvl2pPr marL="685800" indent="-228600">
              <a:buSzPct val="70000"/>
              <a:buFont typeface="Wingdings" panose="05000000000000000000" pitchFamily="2" charset="2"/>
              <a:buChar char=""/>
              <a:defRPr/>
            </a:lvl2pPr>
            <a:lvl3pPr marL="1143000" indent="-228600">
              <a:buSzPct val="70000"/>
              <a:buFont typeface="Wingdings" panose="05000000000000000000" pitchFamily="2" charset="2"/>
              <a:buChar char=""/>
              <a:defRPr/>
            </a:lvl3pPr>
            <a:lvl4pPr marL="1600200" indent="-228600">
              <a:buSzPct val="70000"/>
              <a:buFont typeface="Wingdings" panose="05000000000000000000" pitchFamily="2" charset="2"/>
              <a:buChar char=""/>
              <a:defRPr/>
            </a:lvl4pPr>
            <a:lvl5pPr marL="2057400" indent="-228600">
              <a:buSzPct val="70000"/>
              <a:buFont typeface="Wingdings" panose="05000000000000000000" pitchFamily="2" charset="2"/>
              <a:buChar char="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961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14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87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45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89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61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69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76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50A4689-0F82-427F-B590-162A0D0A1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CB9A-386A-404B-B176-312302C6E49A}" type="datetimeFigureOut">
              <a:rPr lang="de-CH" smtClean="0"/>
              <a:t>28.02.2024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B87E5C7-EA73-4254-BA40-26FCB5C9D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81" y="213925"/>
            <a:ext cx="277200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8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9050">
            <a:noFill/>
          </a:ln>
          <a:solidFill>
            <a:schemeClr val="bg1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28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24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20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18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Wingdings" panose="05000000000000000000" pitchFamily="2" charset="2"/>
        <a:buChar char=""/>
        <a:defRPr sz="1800" kern="1200">
          <a:solidFill>
            <a:schemeClr val="bg1"/>
          </a:solidFill>
          <a:latin typeface="Frutiger LT Com 45 Light" panose="020B0303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35200"/>
            <a:ext cx="12192000" cy="2387600"/>
          </a:xfrm>
        </p:spPr>
        <p:txBody>
          <a:bodyPr anchor="ctr">
            <a:normAutofit/>
          </a:bodyPr>
          <a:lstStyle/>
          <a:p>
            <a:r>
              <a:rPr lang="de-CH" sz="5400" dirty="0">
                <a:latin typeface="Frutiger LT Com 65 Bold" panose="020B0803030504020204" pitchFamily="34" charset="0"/>
              </a:rPr>
              <a:t>Unsere </a:t>
            </a:r>
            <a:r>
              <a:rPr lang="de-CH" sz="5400" dirty="0"/>
              <a:t>P</a:t>
            </a:r>
            <a:r>
              <a:rPr lang="de-CH" sz="5400" dirty="0">
                <a:latin typeface="Frutiger LT Com 65 Bold" panose="020B0803030504020204" pitchFamily="34" charset="0"/>
              </a:rPr>
              <a:t>lanung für eine klimafreundliche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0964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488E4-A087-474A-9DA2-A1C67D86B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Ablauf der Planung</a:t>
            </a:r>
          </a:p>
        </p:txBody>
      </p:sp>
    </p:spTree>
    <p:extLst>
      <p:ext uri="{BB962C8B-B14F-4D97-AF65-F5344CB8AC3E}">
        <p14:creationId xmlns:p14="http://schemas.microsoft.com/office/powerpoint/2010/main" val="3526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35B14-FB1D-4373-B1B4-6A7CFB52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– Projekt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37C06B-AC08-4A79-8480-4DE59CD0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de-CH" dirty="0">
                <a:effectLst/>
                <a:latin typeface="Frutiger LT Com 45 Light" panose="020B0303030504020204"/>
                <a:ea typeface="Times New Roman" panose="02020603050405020304" pitchFamily="18" charset="0"/>
              </a:rPr>
              <a:t>Einführung von myclimate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de-CH" dirty="0">
              <a:latin typeface="Frutiger LT Com 45 Light" panose="020B0303030504020204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CH" dirty="0">
                <a:latin typeface="Frutiger LT Com 45 Light" panose="020B0303030504020204"/>
              </a:rPr>
              <a:t>Gruppen: Ernährung, Mobilität, Programm / Kommunikation, Gebäude / Material </a:t>
            </a:r>
          </a:p>
          <a:p>
            <a:pPr marL="0" lvl="0" indent="0">
              <a:buNone/>
            </a:pPr>
            <a:endParaRPr lang="de-CH" dirty="0">
              <a:effectLst/>
              <a:latin typeface="Frutiger LT Com 45 Light" panose="020B0303030504020204"/>
              <a:ea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CH" dirty="0">
                <a:effectLst/>
                <a:latin typeface="Frutiger LT Com 45 Light" panose="020B0303030504020204"/>
                <a:ea typeface="Times New Roman" panose="02020603050405020304" pitchFamily="18" charset="0"/>
              </a:rPr>
              <a:t>Mehrere gemeinsame Sitzungen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de-CH" dirty="0">
              <a:latin typeface="Frutiger LT Com 45 Light" panose="020B0303030504020204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CH" dirty="0">
                <a:latin typeface="Frutiger LT Com 45 Light" panose="020B0303030504020204"/>
              </a:rPr>
              <a:t>Individuelle Zusammenarbeit in Gruppen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de-CH" dirty="0">
              <a:effectLst/>
              <a:latin typeface="Frutiger LT Com 45 Light" panose="020B0303030504020204"/>
              <a:ea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de-CH" dirty="0">
              <a:effectLst/>
              <a:latin typeface="Frutiger LT Com 45 Light" panose="020B0303030504020204"/>
              <a:ea typeface="Calibri" panose="020F0502020204030204" pitchFamily="34" charset="0"/>
            </a:endParaRP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0BF211-D00B-4776-8BED-05927BCEB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49E21-3C01-403D-8D4A-2F6794E3A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7006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4470B-D41A-46CB-8ECC-5452E89B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A102A8-B0B1-4D13-85D3-CCACEFFC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4F8F986-1F22-4F2A-8C16-0E68704CFAB8}"/>
              </a:ext>
            </a:extLst>
          </p:cNvPr>
          <p:cNvGrpSpPr/>
          <p:nvPr/>
        </p:nvGrpSpPr>
        <p:grpSpPr>
          <a:xfrm>
            <a:off x="838200" y="1096734"/>
            <a:ext cx="5749160" cy="4664531"/>
            <a:chOff x="499240" y="1179899"/>
            <a:chExt cx="5749160" cy="466453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B215BBB6-EAD1-4153-B505-31DD4EA1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240" y="1179899"/>
              <a:ext cx="5749160" cy="4664531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DD38976-9D1F-4E8B-ABC6-FFC5BC01D5E9}"/>
                </a:ext>
              </a:extLst>
            </p:cNvPr>
            <p:cNvSpPr txBox="1"/>
            <p:nvPr/>
          </p:nvSpPr>
          <p:spPr>
            <a:xfrm>
              <a:off x="2378514" y="3137984"/>
              <a:ext cx="2017689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600" dirty="0">
                  <a:latin typeface="Arial" panose="020B0604020202020204" pitchFamily="34" charset="0"/>
                  <a:cs typeface="Arial" panose="020B0604020202020204" pitchFamily="34" charset="0"/>
                </a:rPr>
                <a:t>Total</a:t>
              </a:r>
              <a:r>
                <a:rPr lang="de-CH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de-CH" sz="3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CH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6.9 t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AF60687C-F572-45A8-8649-1F305C70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786" y="1211828"/>
            <a:ext cx="4060014" cy="44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3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89E53-B3EC-4949-A6E7-2985BE3A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99FE97-70CF-4537-8825-B78D456BD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600513A-76FF-4362-8A3A-F0AFCDF8FC56}"/>
              </a:ext>
            </a:extLst>
          </p:cNvPr>
          <p:cNvGrpSpPr/>
          <p:nvPr/>
        </p:nvGrpSpPr>
        <p:grpSpPr>
          <a:xfrm>
            <a:off x="655782" y="874992"/>
            <a:ext cx="5274583" cy="5108017"/>
            <a:chOff x="655782" y="1129218"/>
            <a:chExt cx="5274583" cy="510801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1537F4E-31ED-4DB0-B277-0EF5E14D0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782" y="1129218"/>
              <a:ext cx="5274583" cy="5108017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FBDFEC30-6B38-4CF5-9828-C0C995CE814E}"/>
                </a:ext>
              </a:extLst>
            </p:cNvPr>
            <p:cNvSpPr txBox="1"/>
            <p:nvPr/>
          </p:nvSpPr>
          <p:spPr>
            <a:xfrm>
              <a:off x="2452124" y="3087530"/>
              <a:ext cx="183354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3600" dirty="0">
                  <a:latin typeface="Arial" panose="020B0604020202020204" pitchFamily="34" charset="0"/>
                  <a:cs typeface="Arial" panose="020B0604020202020204" pitchFamily="34" charset="0"/>
                </a:rPr>
                <a:t>Total</a:t>
              </a:r>
              <a:r>
                <a:rPr lang="de-CH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de-CH" sz="36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CH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2.9 t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03A867E4-662E-4534-B8A7-C3D40A7E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149" y="1302995"/>
            <a:ext cx="2936705" cy="457590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5F721D1-202A-497B-8509-E70C7B4D77EC}"/>
              </a:ext>
            </a:extLst>
          </p:cNvPr>
          <p:cNvSpPr/>
          <p:nvPr/>
        </p:nvSpPr>
        <p:spPr>
          <a:xfrm rot="20922087">
            <a:off x="9599635" y="433299"/>
            <a:ext cx="2374699" cy="2336219"/>
          </a:xfrm>
          <a:prstGeom prst="ellipse">
            <a:avLst/>
          </a:prstGeom>
          <a:solidFill>
            <a:srgbClr val="E32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Reduktion um </a:t>
            </a:r>
          </a:p>
          <a:p>
            <a:pPr algn="ctr"/>
            <a:r>
              <a:rPr lang="de-CH" sz="6000" b="1" dirty="0"/>
              <a:t>4 t</a:t>
            </a:r>
            <a:endParaRPr lang="de-CH" sz="5400" b="1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5E361A1-E2F8-473C-9662-DB81AC35E489}"/>
              </a:ext>
            </a:extLst>
          </p:cNvPr>
          <p:cNvSpPr/>
          <p:nvPr/>
        </p:nvSpPr>
        <p:spPr>
          <a:xfrm rot="20922087">
            <a:off x="9726986" y="2814889"/>
            <a:ext cx="2374699" cy="2336219"/>
          </a:xfrm>
          <a:prstGeom prst="ellipse">
            <a:avLst/>
          </a:prstGeom>
          <a:solidFill>
            <a:srgbClr val="E32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/>
              <a:t>oder</a:t>
            </a:r>
          </a:p>
          <a:p>
            <a:pPr algn="ctr"/>
            <a:r>
              <a:rPr lang="de-CH" sz="1400" dirty="0"/>
              <a:t>Reduktion um </a:t>
            </a:r>
          </a:p>
          <a:p>
            <a:pPr algn="ctr"/>
            <a:r>
              <a:rPr lang="de-CH" sz="5400" b="1" dirty="0"/>
              <a:t>58 %</a:t>
            </a:r>
          </a:p>
          <a:p>
            <a:pPr algn="ctr"/>
            <a:r>
              <a:rPr lang="de-CH" sz="1400" dirty="0" err="1"/>
              <a:t>ggü</a:t>
            </a:r>
            <a:r>
              <a:rPr lang="de-CH" sz="1400" dirty="0"/>
              <a:t>. den Emissionen einer vergleichbaren Veranstaltung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70886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D08E3-F561-4B41-BA27-11380FC15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Reflexion</a:t>
            </a:r>
          </a:p>
        </p:txBody>
      </p:sp>
    </p:spTree>
    <p:extLst>
      <p:ext uri="{BB962C8B-B14F-4D97-AF65-F5344CB8AC3E}">
        <p14:creationId xmlns:p14="http://schemas.microsoft.com/office/powerpoint/2010/main" val="215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D2281-BC0F-4DF4-95A3-C219B3B7F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97CD5D-28E6-4CB3-9D5D-C75D4FADF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Hintergrund: Donald Tong (www.pexels.com)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A35A6A-95FC-463C-B140-17BC50818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58F2E-7B0F-4B99-977B-4AD9C92D0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Unser Ziel</a:t>
            </a:r>
          </a:p>
        </p:txBody>
      </p:sp>
    </p:spTree>
    <p:extLst>
      <p:ext uri="{BB962C8B-B14F-4D97-AF65-F5344CB8AC3E}">
        <p14:creationId xmlns:p14="http://schemas.microsoft.com/office/powerpoint/2010/main" val="3184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1AD61-B2B5-4A75-917E-0EE471CF5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sz="6000" dirty="0"/>
              <a:t>«Eine klimafreundliche Veranstaltung gestalten»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463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4C460-4E3F-48BD-8461-6D97AC046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Das Team</a:t>
            </a:r>
          </a:p>
        </p:txBody>
      </p:sp>
    </p:spTree>
    <p:extLst>
      <p:ext uri="{BB962C8B-B14F-4D97-AF65-F5344CB8AC3E}">
        <p14:creationId xmlns:p14="http://schemas.microsoft.com/office/powerpoint/2010/main" val="7008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B35A7FF-4AFA-4ED3-AB77-93E72AC400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0"/>
            <a:ext cx="9144000" cy="6858000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D76512-2546-4755-B191-78EFD65FA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5C3E1-528A-449F-9E86-C8298BA5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 Ziel – Der Klimawandel </a:t>
            </a:r>
            <a:r>
              <a:rPr lang="de-CH" sz="1400" dirty="0"/>
              <a:t>(mal wieder)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C198D1-FF6E-4A29-B5BE-4465A022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Er ist real</a:t>
            </a:r>
          </a:p>
          <a:p>
            <a:endParaRPr lang="de-CH" dirty="0"/>
          </a:p>
          <a:p>
            <a:r>
              <a:rPr lang="de-CH" dirty="0"/>
              <a:t>Wir sind die Ursache</a:t>
            </a:r>
          </a:p>
          <a:p>
            <a:endParaRPr lang="de-CH" dirty="0"/>
          </a:p>
          <a:p>
            <a:r>
              <a:rPr lang="de-CH" dirty="0"/>
              <a:t>Er ist gefährlich</a:t>
            </a:r>
          </a:p>
          <a:p>
            <a:endParaRPr lang="de-CH" dirty="0"/>
          </a:p>
          <a:p>
            <a:r>
              <a:rPr lang="de-CH" dirty="0"/>
              <a:t>Die Fachleute sind sich einig</a:t>
            </a:r>
          </a:p>
          <a:p>
            <a:endParaRPr lang="de-CH" dirty="0"/>
          </a:p>
          <a:p>
            <a:r>
              <a:rPr lang="de-CH" dirty="0"/>
              <a:t>Wir können noch etwas tun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D666A4-8181-4290-B9B9-E2460229E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5C3E1-528A-449F-9E86-C8298BA5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 Ziel – Der Klimawandel </a:t>
            </a:r>
            <a:r>
              <a:rPr lang="de-CH" sz="1400" dirty="0"/>
              <a:t>(mal wieder)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C198D1-FF6E-4A29-B5BE-4465A022D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Er ist real</a:t>
            </a:r>
          </a:p>
          <a:p>
            <a:endParaRPr lang="de-CH" dirty="0"/>
          </a:p>
          <a:p>
            <a:r>
              <a:rPr lang="de-CH" dirty="0"/>
              <a:t>Wir sind die Ursache</a:t>
            </a:r>
          </a:p>
          <a:p>
            <a:endParaRPr lang="de-CH" dirty="0"/>
          </a:p>
          <a:p>
            <a:r>
              <a:rPr lang="de-CH" dirty="0"/>
              <a:t>Er ist gefährlich</a:t>
            </a:r>
          </a:p>
          <a:p>
            <a:endParaRPr lang="de-CH" dirty="0"/>
          </a:p>
          <a:p>
            <a:r>
              <a:rPr lang="de-CH" dirty="0"/>
              <a:t>Die Fachleute sind sich einig</a:t>
            </a:r>
          </a:p>
          <a:p>
            <a:endParaRPr lang="de-CH" dirty="0"/>
          </a:p>
          <a:p>
            <a:r>
              <a:rPr lang="de-CH" dirty="0">
                <a:latin typeface="Frutiger LT Com 65 Bold" panose="020B0803030504020204" pitchFamily="34" charset="0"/>
              </a:rPr>
              <a:t>Wir können noch etwas tun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A4B4A7-8F2B-4949-BF5A-8421791A7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B42CC-82C0-4CB0-9765-5F4009BE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 Ziel – Die Statistik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0F206-C15C-4CDC-806A-CB0722DAF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03F752C-0EA7-49A2-BD76-FF7AFD033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881017"/>
              </p:ext>
            </p:extLst>
          </p:nvPr>
        </p:nvGraphicFramePr>
        <p:xfrm>
          <a:off x="1086347" y="1027906"/>
          <a:ext cx="10019306" cy="618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2CB310E1-7D1B-4007-9A3A-6404BDDBE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EF24B-8030-4208-9BE3-5230F32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 Ziel – Die 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5494FF-78A8-42D0-9381-433238927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Ernährung</a:t>
            </a:r>
          </a:p>
          <a:p>
            <a:endParaRPr lang="de-CH" dirty="0"/>
          </a:p>
          <a:p>
            <a:r>
              <a:rPr lang="de-CH" dirty="0"/>
              <a:t>Mobilität</a:t>
            </a:r>
          </a:p>
          <a:p>
            <a:endParaRPr lang="de-CH" dirty="0"/>
          </a:p>
          <a:p>
            <a:r>
              <a:rPr lang="de-CH" dirty="0"/>
              <a:t>Programm &amp; Kommunikation</a:t>
            </a:r>
          </a:p>
          <a:p>
            <a:endParaRPr lang="de-CH" dirty="0"/>
          </a:p>
          <a:p>
            <a:r>
              <a:rPr lang="de-CH" dirty="0"/>
              <a:t>Gebäude &amp; Material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F82D3E-67FD-44C7-9C0F-392C55E05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56" y="211668"/>
            <a:ext cx="274344" cy="2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EC7CDA-A75C-475E-91BB-28D611124670}" vid="{9929A8DE-BDB2-415D-ADFE-DDECAC969A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178</Words>
  <Application>Microsoft Office PowerPoint</Application>
  <PresentationFormat>Breitbild</PresentationFormat>
  <Paragraphs>61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Frutiger LT Com 45 Light</vt:lpstr>
      <vt:lpstr>Frutiger LT Com 65 Bold</vt:lpstr>
      <vt:lpstr>Frutiger LT Com 75 Black</vt:lpstr>
      <vt:lpstr>Wingdings</vt:lpstr>
      <vt:lpstr>Office</vt:lpstr>
      <vt:lpstr>Unsere Planung für eine klimafreundliche Veranstaltung</vt:lpstr>
      <vt:lpstr>Unser Ziel</vt:lpstr>
      <vt:lpstr>«Eine klimafreundliche Veranstaltung gestalten»</vt:lpstr>
      <vt:lpstr>Das Team</vt:lpstr>
      <vt:lpstr>PowerPoint-Präsentation</vt:lpstr>
      <vt:lpstr>Unser Ziel – Der Klimawandel (mal wieder)</vt:lpstr>
      <vt:lpstr>Unser Ziel – Der Klimawandel (mal wieder)</vt:lpstr>
      <vt:lpstr>Unser Ziel – Die Statistik </vt:lpstr>
      <vt:lpstr>Unser Ziel – Die Bereiche</vt:lpstr>
      <vt:lpstr>Ablauf der Planung</vt:lpstr>
      <vt:lpstr>Ablauf – Projekt</vt:lpstr>
      <vt:lpstr>Fazit</vt:lpstr>
      <vt:lpstr>PowerPoint-Präsentation</vt:lpstr>
      <vt:lpstr>PowerPoint-Präsentation</vt:lpstr>
      <vt:lpstr>Reflexion</vt:lpstr>
      <vt:lpstr>Quellen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wir eine «Netto-Null» Tagung geplant haben</dc:title>
  <dc:creator>Burn Ruben BAFU</dc:creator>
  <cp:lastModifiedBy>Burn Ruben BAFU</cp:lastModifiedBy>
  <cp:revision>20</cp:revision>
  <dcterms:created xsi:type="dcterms:W3CDTF">2024-02-02T09:40:39Z</dcterms:created>
  <dcterms:modified xsi:type="dcterms:W3CDTF">2024-02-28T07:10:56Z</dcterms:modified>
</cp:coreProperties>
</file>