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65" r:id="rId7"/>
    <p:sldId id="259" r:id="rId8"/>
    <p:sldId id="260" r:id="rId9"/>
    <p:sldId id="266" r:id="rId10"/>
    <p:sldId id="267" r:id="rId11"/>
    <p:sldId id="268" r:id="rId12"/>
    <p:sldId id="274" r:id="rId13"/>
    <p:sldId id="263" r:id="rId14"/>
    <p:sldId id="275" r:id="rId15"/>
    <p:sldId id="276" r:id="rId16"/>
    <p:sldId id="272" r:id="rId17"/>
    <p:sldId id="273" r:id="rId18"/>
  </p:sldIdLst>
  <p:sldSz cx="9144000" cy="5143500" type="screen16x9"/>
  <p:notesSz cx="6794500" cy="9906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1" userDrawn="1">
          <p15:clr>
            <a:srgbClr val="A4A3A4"/>
          </p15:clr>
        </p15:guide>
        <p15:guide id="2" orient="horz" pos="191" userDrawn="1">
          <p15:clr>
            <a:srgbClr val="A4A3A4"/>
          </p15:clr>
        </p15:guide>
        <p15:guide id="3" orient="horz" pos="327" userDrawn="1">
          <p15:clr>
            <a:srgbClr val="A4A3A4"/>
          </p15:clr>
        </p15:guide>
        <p15:guide id="4" orient="horz" pos="293" userDrawn="1">
          <p15:clr>
            <a:srgbClr val="A4A3A4"/>
          </p15:clr>
        </p15:guide>
        <p15:guide id="8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479"/>
    <a:srgbClr val="69A452"/>
    <a:srgbClr val="0C9C5E"/>
    <a:srgbClr val="233731"/>
    <a:srgbClr val="41A3A6"/>
    <a:srgbClr val="000000"/>
    <a:srgbClr val="ED181E"/>
    <a:srgbClr val="F0F5FD"/>
    <a:srgbClr val="E8F0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9442" autoAdjust="0"/>
  </p:normalViewPr>
  <p:slideViewPr>
    <p:cSldViewPr snapToGrid="0" showGuides="1">
      <p:cViewPr varScale="1">
        <p:scale>
          <a:sx n="133" d="100"/>
          <a:sy n="133" d="100"/>
        </p:scale>
        <p:origin x="984" y="120"/>
      </p:cViewPr>
      <p:guideLst>
        <p:guide orient="horz" pos="701"/>
        <p:guide orient="horz" pos="191"/>
        <p:guide orient="horz" pos="327"/>
        <p:guide orient="horz" pos="293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3710" y="72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0"/>
            <a:ext cx="294481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F22B0-5AB4-4534-A196-09D5FD40838C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8" y="744538"/>
            <a:ext cx="6600825" cy="3713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47614" y="4705351"/>
            <a:ext cx="5628149" cy="445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0"/>
            <a:ext cx="2944813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9673C1-B10B-4A71-96FC-7B6CB81AABD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819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05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070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46175"/>
            <a:ext cx="5505450" cy="3097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92924" y="4414700"/>
            <a:ext cx="5543388" cy="361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83" tIns="45979" rIns="91983" bIns="4597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400"/>
            </a:pPr>
            <a:endParaRPr/>
          </a:p>
        </p:txBody>
      </p:sp>
      <p:sp>
        <p:nvSpPr>
          <p:cNvPr id="184" name="Google Shape;184;p12:notes"/>
          <p:cNvSpPr txBox="1">
            <a:spLocks noGrp="1"/>
          </p:cNvSpPr>
          <p:nvPr>
            <p:ph type="sldNum" idx="12"/>
          </p:nvPr>
        </p:nvSpPr>
        <p:spPr>
          <a:xfrm>
            <a:off x="3924963" y="8713140"/>
            <a:ext cx="3002669" cy="46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83" tIns="45979" rIns="91983" bIns="45979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fld id="{00000000-1234-1234-1234-123412341234}" type="slidenum">
              <a:rPr lang="de-DE"/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Ganzes</a:t>
            </a:r>
            <a:r>
              <a:rPr lang="en-US">
                <a:latin typeface="Calibri"/>
                <a:ea typeface="Calibri"/>
                <a:cs typeface="Calibri"/>
              </a:rPr>
              <a:t> Team </a:t>
            </a:r>
            <a:r>
              <a:rPr lang="en-US" err="1">
                <a:latin typeface="Calibri"/>
                <a:ea typeface="Calibri"/>
                <a:cs typeface="Calibri"/>
              </a:rPr>
              <a:t>kommt</a:t>
            </a:r>
            <a:r>
              <a:rPr lang="en-US">
                <a:latin typeface="Calibri"/>
                <a:ea typeface="Calibri"/>
                <a:cs typeface="Calibri"/>
              </a:rPr>
              <a:t> auf die Bühne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88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022288" y="261833"/>
            <a:ext cx="1497807" cy="382191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5401" y="1736202"/>
            <a:ext cx="7164387" cy="1935866"/>
          </a:xfrm>
        </p:spPr>
        <p:txBody>
          <a:bodyPr tIns="0"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CH" noProof="0"/>
              <a:t>[Titel der Präsentation]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95401" y="3888919"/>
            <a:ext cx="7164388" cy="876518"/>
          </a:xfrm>
        </p:spPr>
        <p:txBody>
          <a:bodyPr tIns="0"/>
          <a:lstStyle>
            <a:lvl1pPr marL="0" indent="0" algn="l">
              <a:lnSpc>
                <a:spcPts val="4200"/>
              </a:lnSpc>
              <a:spcAft>
                <a:spcPts val="0"/>
              </a:spcAft>
              <a:buNone/>
              <a:defRPr sz="3200"/>
            </a:lvl1pPr>
          </a:lstStyle>
          <a:p>
            <a:pPr lvl="0"/>
            <a:endParaRPr lang="de-CH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6623538" y="261834"/>
            <a:ext cx="1849130" cy="5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75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600" b="0" dirty="0">
                <a:latin typeface="Arial" charset="0"/>
              </a:rPr>
              <a:t>Eidgenössisches Departement für Umwelt, Verkehr,</a:t>
            </a:r>
            <a:br>
              <a:rPr dirty="0"/>
            </a:br>
            <a:r>
              <a:rPr lang="de-CH" sz="600" b="0" dirty="0">
                <a:latin typeface="Arial" charset="0"/>
              </a:rPr>
              <a:t>Energie und Kommunikation UVEK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 dirty="0">
                <a:latin typeface="Arial" charset="0"/>
              </a:rPr>
              <a:t>Bundesamt für Umwelt BAFU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 dirty="0">
                <a:latin typeface="Arial" charset="0"/>
              </a:rPr>
              <a:t>Bundesamt</a:t>
            </a:r>
            <a:r>
              <a:rPr lang="de-CH" sz="600" b="1" baseline="0" dirty="0">
                <a:latin typeface="Arial" charset="0"/>
              </a:rPr>
              <a:t> für Energie BFE</a:t>
            </a:r>
            <a:endParaRPr lang="de-CH" sz="600" b="0" dirty="0">
              <a:latin typeface="Arial" charset="0"/>
            </a:endParaRP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600" b="0" dirty="0">
              <a:latin typeface="Arial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329" userDrawn="1">
          <p15:clr>
            <a:srgbClr val="FBAE40"/>
          </p15:clr>
        </p15:guide>
        <p15:guide id="3" orient="horz" pos="174" userDrawn="1">
          <p15:clr>
            <a:srgbClr val="FBAE40"/>
          </p15:clr>
        </p15:guide>
        <p15:guide id="4" orient="horz" pos="1161" userDrawn="1">
          <p15:clr>
            <a:srgbClr val="FBAE40"/>
          </p15:clr>
        </p15:guide>
        <p15:guide id="5" orient="horz" pos="2488" userDrawn="1">
          <p15:clr>
            <a:srgbClr val="FBAE40"/>
          </p15:clr>
        </p15:guide>
        <p15:guide id="6" pos="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295401" y="1087041"/>
            <a:ext cx="7490222" cy="3394959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DD70066-72FE-41CE-9529-31EA188D0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Bildung für Netto-Null – Jede Reduktion zählt! 28.2.2024</a:t>
            </a:r>
          </a:p>
        </p:txBody>
      </p:sp>
    </p:spTree>
    <p:extLst>
      <p:ext uri="{BB962C8B-B14F-4D97-AF65-F5344CB8AC3E}">
        <p14:creationId xmlns:p14="http://schemas.microsoft.com/office/powerpoint/2010/main" val="76489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seite + Logo + Hierarchiestu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2110" y="865718"/>
            <a:ext cx="7477552" cy="675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3"/>
          </p:nvPr>
        </p:nvSpPr>
        <p:spPr>
          <a:xfrm>
            <a:off x="1295400" y="1740049"/>
            <a:ext cx="7484423" cy="2748608"/>
          </a:xfrm>
        </p:spPr>
        <p:txBody>
          <a:bodyPr/>
          <a:lstStyle/>
          <a:p>
            <a:pPr lvl="0"/>
            <a:r>
              <a:rPr lang="de-CH" noProof="0"/>
              <a:t>Formatvorlagen des Textmasters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de-CH" dirty="0"/>
              <a:t>Bildung für Netto-Null – Jede Reduktion zählt! 28.2.2024</a:t>
            </a:r>
          </a:p>
          <a:p>
            <a:endParaRPr lang="de-CH" dirty="0"/>
          </a:p>
        </p:txBody>
      </p:sp>
      <p:sp>
        <p:nvSpPr>
          <p:cNvPr id="14" name="Line 40"/>
          <p:cNvSpPr>
            <a:spLocks noChangeShapeType="1"/>
          </p:cNvSpPr>
          <p:nvPr userDrawn="1"/>
        </p:nvSpPr>
        <p:spPr bwMode="auto">
          <a:xfrm flipH="1">
            <a:off x="1295399" y="4697379"/>
            <a:ext cx="74898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1800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022288" y="261833"/>
            <a:ext cx="1497807" cy="382191"/>
          </a:xfrm>
          <a:prstGeom prst="rect">
            <a:avLst/>
          </a:prstGeom>
        </p:spPr>
      </p:pic>
      <p:sp>
        <p:nvSpPr>
          <p:cNvPr id="15" name="Text Box 32"/>
          <p:cNvSpPr txBox="1">
            <a:spLocks noChangeArrowheads="1"/>
          </p:cNvSpPr>
          <p:nvPr userDrawn="1"/>
        </p:nvSpPr>
        <p:spPr bwMode="auto">
          <a:xfrm>
            <a:off x="3429000" y="261834"/>
            <a:ext cx="504366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00" b="0" dirty="0">
                <a:latin typeface="Arial" charset="0"/>
              </a:rPr>
              <a:t>Eidgenössisches Departement für Umwelt, Verkehr,</a:t>
            </a:r>
            <a:br>
              <a:rPr dirty="0"/>
            </a:br>
            <a:r>
              <a:rPr lang="de-CH" sz="600" b="0" dirty="0">
                <a:latin typeface="Arial" charset="0"/>
              </a:rPr>
              <a:t>Energie und Kommunikation UVEK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 dirty="0">
                <a:latin typeface="Arial" charset="0"/>
              </a:rPr>
              <a:t>Bundesamt für Umwelt BAFU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0" dirty="0">
                <a:latin typeface="Arial" charset="0"/>
              </a:rPr>
              <a:t>Abteilung Ökonomie und Innovation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600" b="0" dirty="0">
              <a:latin typeface="Arial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159EA15-259F-49FD-9AAE-2A45C8040435}"/>
              </a:ext>
            </a:extLst>
          </p:cNvPr>
          <p:cNvSpPr txBox="1">
            <a:spLocks/>
          </p:cNvSpPr>
          <p:nvPr userDrawn="1"/>
        </p:nvSpPr>
        <p:spPr>
          <a:xfrm>
            <a:off x="1295400" y="4894151"/>
            <a:ext cx="4328833" cy="13713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900" baseline="0" dirty="0">
                <a:latin typeface="+mn-lt"/>
              </a:rPr>
              <a:t> </a:t>
            </a:r>
            <a:r>
              <a:rPr lang="de-CH" sz="900" b="0" kern="1200" dirty="0">
                <a:latin typeface="+mn-lt"/>
              </a:rPr>
              <a:t> </a:t>
            </a:r>
            <a:endParaRPr lang="de-CH" sz="900" b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58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95401" y="1087041"/>
            <a:ext cx="3672000" cy="3394959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5113020" y="1087041"/>
            <a:ext cx="3672000" cy="3394959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F855126-0716-4016-9DA5-77760BE1A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Bildung für Netto-Null – Jede Reduktion zählt! 28.2.2024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3E8E262-5F9E-4467-A3E5-8192597C1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Bildung für Netto-Null – Jede Reduktion zählt! 28.2.2024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8BF08CE-4B45-4A39-8965-CD7FAB622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Bildung für Netto-Null – Jede Reduktion zählt! 28.2.2024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intermezzo">
  <p:cSld name="blue intermezzo">
    <p:bg>
      <p:bgPr>
        <a:solidFill>
          <a:srgbClr val="3E769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6898297" y="4974959"/>
            <a:ext cx="2057400" cy="11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25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Google Shape;13;p14"/>
          <p:cNvSpPr txBox="1"/>
          <p:nvPr/>
        </p:nvSpPr>
        <p:spPr>
          <a:xfrm>
            <a:off x="448510" y="4979639"/>
            <a:ext cx="1842975" cy="11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75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© 202</a:t>
            </a:r>
            <a:r>
              <a:rPr lang="de-DE" sz="75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de-DE" sz="75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SGAB SRFP</a:t>
            </a:r>
            <a:endParaRPr sz="75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75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300" y="114300"/>
            <a:ext cx="8915398" cy="2434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5357" y="57151"/>
            <a:ext cx="521494" cy="530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223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4402" r="84985" b="43721"/>
          <a:stretch/>
        </p:blipFill>
        <p:spPr>
          <a:xfrm>
            <a:off x="359569" y="260084"/>
            <a:ext cx="211789" cy="23599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28627" y="4755374"/>
            <a:ext cx="445214" cy="1361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209121"/>
            <a:ext cx="7479623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40" y="1082041"/>
            <a:ext cx="7478401" cy="340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95399" y="4697379"/>
            <a:ext cx="748982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18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CH" dirty="0"/>
              <a:t>Bildung für Netto-Null – Jede Reduktion zählt! 28.2.2024</a:t>
            </a:r>
          </a:p>
        </p:txBody>
      </p:sp>
      <p:sp>
        <p:nvSpPr>
          <p:cNvPr id="11" name="Textplatzhalter 2"/>
          <p:cNvSpPr txBox="1">
            <a:spLocks/>
          </p:cNvSpPr>
          <p:nvPr userDrawn="1"/>
        </p:nvSpPr>
        <p:spPr>
          <a:xfrm>
            <a:off x="1295400" y="4894151"/>
            <a:ext cx="4328833" cy="13713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900" baseline="0" dirty="0">
                <a:latin typeface="+mn-lt"/>
              </a:rPr>
              <a:t> </a:t>
            </a:r>
            <a:r>
              <a:rPr lang="de-CH" sz="900" b="0" kern="1200" dirty="0">
                <a:latin typeface="+mn-lt"/>
              </a:rPr>
              <a:t> </a:t>
            </a:r>
            <a:endParaRPr lang="de-CH" sz="900" b="0" baseline="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4" r:id="rId5"/>
    <p:sldLayoutId id="2147483655" r:id="rId6"/>
    <p:sldLayoutId id="2147483662" r:id="rId7"/>
  </p:sldLayoutIdLst>
  <p:hf hd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01216" indent="-20121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03622" indent="-20240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2pPr>
      <a:lvl3pPr marL="604838" indent="-20121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3pPr>
      <a:lvl4pPr marL="807244" indent="-20240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4pPr>
      <a:lvl5pPr marL="1008460" indent="-20121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6" userDrawn="1">
          <p15:clr>
            <a:srgbClr val="F26B43"/>
          </p15:clr>
        </p15:guide>
        <p15:guide id="3" orient="horz" pos="295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7" orient="horz" pos="3117" userDrawn="1">
          <p15:clr>
            <a:srgbClr val="F26B43"/>
          </p15:clr>
        </p15:guide>
        <p15:guide id="8" orient="horz" pos="174" userDrawn="1">
          <p15:clr>
            <a:srgbClr val="F26B43"/>
          </p15:clr>
        </p15:guide>
        <p15:guide id="9" pos="816" userDrawn="1">
          <p15:clr>
            <a:srgbClr val="F26B43"/>
          </p15:clr>
        </p15:guide>
        <p15:guide id="10" orient="horz" pos="2828" userDrawn="1">
          <p15:clr>
            <a:srgbClr val="F26B43"/>
          </p15:clr>
        </p15:guide>
        <p15:guide id="11" orient="horz" pos="685" userDrawn="1">
          <p15:clr>
            <a:srgbClr val="F26B43"/>
          </p15:clr>
        </p15:guide>
        <p15:guide id="12" orient="horz" pos="2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ergieschweiz.ch/projektfoerderung/bildung/" TargetMode="External"/><Relationship Id="rId4" Type="http://schemas.openxmlformats.org/officeDocument/2006/relationships/hyperlink" Target="https://www.bafu.admin.ch/bafu/de/home/themen/bildung/umweltbildung/projektfoerderung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dine.gehrig@bafu.admin.ch" TargetMode="External"/><Relationship Id="rId2" Type="http://schemas.openxmlformats.org/officeDocument/2006/relationships/hyperlink" Target="mailto:mirjam.tubajiki@bafu.admin.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itt.lauper@bfe.admin.ch" TargetMode="External"/><Relationship Id="rId5" Type="http://schemas.openxmlformats.org/officeDocument/2006/relationships/hyperlink" Target="mailto:Christoph.blaser@bfe.admin.ch" TargetMode="External"/><Relationship Id="rId4" Type="http://schemas.openxmlformats.org/officeDocument/2006/relationships/hyperlink" Target="mailto:kornelia.haessigvincenz@bfe.admin.ch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 txBox="1">
            <a:spLocks/>
          </p:cNvSpPr>
          <p:nvPr/>
        </p:nvSpPr>
        <p:spPr bwMode="auto">
          <a:xfrm>
            <a:off x="1295400" y="3821545"/>
            <a:ext cx="7177268" cy="5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1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F2312F3-AC48-441D-887D-D0B6B7D65002}"/>
              </a:ext>
            </a:extLst>
          </p:cNvPr>
          <p:cNvSpPr txBox="1"/>
          <p:nvPr/>
        </p:nvSpPr>
        <p:spPr>
          <a:xfrm>
            <a:off x="7429500" y="4764239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>
                <a:latin typeface="+mn-lt"/>
              </a:rPr>
              <a:t>Mirjam Tubajiki</a:t>
            </a:r>
            <a:br>
              <a:rPr lang="de-CH" sz="900" dirty="0">
                <a:latin typeface="+mn-lt"/>
              </a:rPr>
            </a:br>
            <a:r>
              <a:rPr lang="de-CH" sz="900" dirty="0">
                <a:latin typeface="+mn-lt"/>
              </a:rPr>
              <a:t>30. November 2022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75E634-F2C2-4CEA-8314-DF85A86E7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774"/>
            <a:ext cx="9144000" cy="45720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26763" y="3935665"/>
            <a:ext cx="7934654" cy="8034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900" dirty="0">
                <a:solidFill>
                  <a:schemeClr val="bg1"/>
                </a:solidFill>
              </a:rPr>
              <a:t>Bildung für Netto-Null</a:t>
            </a:r>
            <a:br>
              <a:rPr lang="de-CH" sz="1800" dirty="0"/>
            </a:br>
            <a:r>
              <a:rPr lang="de-CH" sz="1800" b="0" dirty="0">
                <a:solidFill>
                  <a:schemeClr val="bg1"/>
                </a:solidFill>
              </a:rPr>
              <a:t>Jede Reduktion zählt!</a:t>
            </a:r>
            <a:br>
              <a:rPr lang="de-CH" sz="1800" b="0" dirty="0"/>
            </a:br>
            <a:br>
              <a:rPr lang="de-CH" sz="1800" b="0" dirty="0"/>
            </a:br>
            <a:r>
              <a:rPr lang="de-CH" sz="1200" b="0" dirty="0"/>
              <a:t>Mittwoch, 28. Februar 2024</a:t>
            </a:r>
          </a:p>
        </p:txBody>
      </p:sp>
    </p:spTree>
    <p:extLst>
      <p:ext uri="{BB962C8B-B14F-4D97-AF65-F5344CB8AC3E}">
        <p14:creationId xmlns:p14="http://schemas.microsoft.com/office/powerpoint/2010/main" val="31484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Schlusswort…</a:t>
            </a:r>
            <a:br>
              <a:rPr lang="de-CH" i="1" dirty="0"/>
            </a:br>
            <a:endParaRPr lang="de-CH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1CC440DA-1FF3-49B4-A159-350A8891B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r>
              <a:rPr lang="de-CH" dirty="0"/>
              <a:t>Bildung für Netto-Null – Jede Reduktion zählt! 28.2.2024</a:t>
            </a:r>
          </a:p>
        </p:txBody>
      </p:sp>
      <p:pic>
        <p:nvPicPr>
          <p:cNvPr id="18" name="Inhaltsplatzhalter 3">
            <a:extLst>
              <a:ext uri="{FF2B5EF4-FFF2-40B4-BE49-F238E27FC236}">
                <a16:creationId xmlns:a16="http://schemas.microsoft.com/office/drawing/2014/main" id="{3DE16DC9-07A4-4409-B125-EBE106A23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62" y="187720"/>
            <a:ext cx="1990465" cy="44578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CBCBCB2-846D-45A5-9B62-22BBB63B9513}"/>
              </a:ext>
            </a:extLst>
          </p:cNvPr>
          <p:cNvSpPr txBox="1"/>
          <p:nvPr/>
        </p:nvSpPr>
        <p:spPr>
          <a:xfrm>
            <a:off x="1217226" y="2751367"/>
            <a:ext cx="4772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+mn-lt"/>
              </a:rPr>
              <a:t>BAFU:</a:t>
            </a:r>
          </a:p>
          <a:p>
            <a:r>
              <a:rPr lang="de-CH" dirty="0">
                <a:latin typeface="+mj-lt"/>
                <a:hlinkClick r:id="rId4"/>
              </a:rPr>
              <a:t>Projektförderung (admin.ch)</a:t>
            </a:r>
            <a:endParaRPr lang="de-CH" dirty="0">
              <a:latin typeface="+mj-lt"/>
            </a:endParaRPr>
          </a:p>
          <a:p>
            <a:endParaRPr lang="de-CH" dirty="0">
              <a:latin typeface="+mj-lt"/>
            </a:endParaRPr>
          </a:p>
          <a:p>
            <a:r>
              <a:rPr lang="de-CH" dirty="0">
                <a:latin typeface="+mj-lt"/>
              </a:rPr>
              <a:t>BFE:</a:t>
            </a:r>
          </a:p>
          <a:p>
            <a:r>
              <a:rPr lang="de-CH" dirty="0">
                <a:latin typeface="+mj-lt"/>
                <a:hlinkClick r:id="rId5"/>
              </a:rPr>
              <a:t>Finanzielle Förderung für Aus- und Weiterbildung (energieschweiz.ch)</a:t>
            </a:r>
            <a:endParaRPr lang="de-C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761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1CBF720-5EB6-4382-9CF1-3937D6590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86AC29-C8EA-4DA7-BEF5-AFC11B52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Kontakt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B4559-6B16-4DB4-9003-36B17E646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Bildung für Netto-Null – Jede Reduktion zählt! 28.2.2024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662B69F-CA8C-4A2B-9487-3466D2C5DBF2}"/>
              </a:ext>
            </a:extLst>
          </p:cNvPr>
          <p:cNvGrpSpPr/>
          <p:nvPr/>
        </p:nvGrpSpPr>
        <p:grpSpPr>
          <a:xfrm>
            <a:off x="378029" y="1169815"/>
            <a:ext cx="8676662" cy="2312377"/>
            <a:chOff x="-207191" y="1155034"/>
            <a:chExt cx="8676662" cy="2312377"/>
          </a:xfrm>
        </p:grpSpPr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C6E5C36F-2A84-4C43-90FC-095435A4DC81}"/>
                </a:ext>
              </a:extLst>
            </p:cNvPr>
            <p:cNvSpPr txBox="1">
              <a:spLocks/>
            </p:cNvSpPr>
            <p:nvPr/>
          </p:nvSpPr>
          <p:spPr>
            <a:xfrm>
              <a:off x="-207191" y="1155034"/>
              <a:ext cx="2933774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Mirjam Tubajiki	</a:t>
              </a:r>
              <a:r>
                <a:rPr lang="de-CH" sz="1400" dirty="0"/>
                <a:t>		</a:t>
              </a:r>
            </a:p>
            <a:p>
              <a:pPr marL="0" indent="0">
                <a:buNone/>
              </a:pPr>
              <a:r>
                <a:rPr lang="de-CH" sz="1400" dirty="0"/>
                <a:t>Fachspezialistin Umweltbildung</a:t>
              </a:r>
            </a:p>
            <a:p>
              <a:pPr marL="0" indent="0">
                <a:buNone/>
              </a:pPr>
              <a:r>
                <a:rPr lang="de-CH" sz="1400" dirty="0"/>
                <a:t>Stellvertretende Leiterin </a:t>
              </a:r>
            </a:p>
            <a:p>
              <a:pPr marL="0" indent="0">
                <a:buNone/>
              </a:pPr>
              <a:r>
                <a:rPr lang="de-CH" sz="1400" dirty="0"/>
                <a:t>Sektion Umweltbildung		 </a:t>
              </a:r>
            </a:p>
            <a:p>
              <a:pPr marL="0" indent="0">
                <a:buNone/>
              </a:pPr>
              <a:r>
                <a:rPr lang="de-CH" sz="1400" dirty="0"/>
                <a:t>T +41 58 468 77 85</a:t>
              </a:r>
            </a:p>
            <a:p>
              <a:pPr marL="0" indent="0">
                <a:buNone/>
              </a:pPr>
              <a:r>
                <a:rPr lang="de-CH" sz="1400" u="sng" dirty="0">
                  <a:hlinkClick r:id="rId2"/>
                </a:rPr>
                <a:t>mirjam.tubajiki@</a:t>
              </a:r>
              <a:r>
                <a:rPr lang="de-CH" sz="1400" u="sng" dirty="0">
                  <a:solidFill>
                    <a:srgbClr val="008F85"/>
                  </a:solidFill>
                  <a:hlinkClick r:id="rId2"/>
                </a:rPr>
                <a:t>bafu.a</a:t>
              </a:r>
              <a:r>
                <a:rPr lang="de-CH" sz="1400" u="sng" dirty="0">
                  <a:hlinkClick r:id="rId2"/>
                </a:rPr>
                <a:t>dmin.ch</a:t>
              </a:r>
              <a:endParaRPr lang="de-CH" sz="1400" u="sng" dirty="0"/>
            </a:p>
            <a:p>
              <a:pPr marL="0" indent="0">
                <a:buNone/>
              </a:pPr>
              <a:endParaRPr lang="de-CH" sz="1400" dirty="0"/>
            </a:p>
          </p:txBody>
        </p:sp>
        <p:sp>
          <p:nvSpPr>
            <p:cNvPr id="9" name="Inhaltsplatzhalter 2">
              <a:extLst>
                <a:ext uri="{FF2B5EF4-FFF2-40B4-BE49-F238E27FC236}">
                  <a16:creationId xmlns:a16="http://schemas.microsoft.com/office/drawing/2014/main" id="{43007976-ACA7-45A1-B558-C22424D2CE7F}"/>
                </a:ext>
              </a:extLst>
            </p:cNvPr>
            <p:cNvSpPr txBox="1">
              <a:spLocks/>
            </p:cNvSpPr>
            <p:nvPr/>
          </p:nvSpPr>
          <p:spPr>
            <a:xfrm>
              <a:off x="5850615" y="1155034"/>
              <a:ext cx="2618856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Séverine Haldi</a:t>
              </a:r>
              <a:endParaRPr lang="de-CH" sz="1400" dirty="0"/>
            </a:p>
            <a:p>
              <a:pPr marL="0" indent="0">
                <a:buNone/>
              </a:pPr>
              <a:r>
                <a:rPr lang="de-CH" sz="1400" dirty="0"/>
                <a:t>Bildungsverantwortliche</a:t>
              </a:r>
            </a:p>
            <a:p>
              <a:pPr marL="0" indent="0">
                <a:buNone/>
              </a:pPr>
              <a:r>
                <a:rPr lang="de-CH" sz="1400" dirty="0"/>
                <a:t>Klimaprogramm</a:t>
              </a:r>
            </a:p>
            <a:p>
              <a:pPr marL="0" indent="0">
                <a:buNone/>
              </a:pPr>
              <a:endParaRPr lang="de-CH" sz="1400" dirty="0"/>
            </a:p>
            <a:p>
              <a:pPr marL="0" indent="0">
                <a:spcBef>
                  <a:spcPts val="0"/>
                </a:spcBef>
                <a:buNone/>
              </a:pPr>
              <a:r>
                <a:rPr lang="de-CH" sz="1400" dirty="0"/>
                <a:t>T +41 58 460 52 82</a:t>
              </a:r>
            </a:p>
            <a:p>
              <a:pPr marL="0" indent="0">
                <a:buNone/>
              </a:pPr>
              <a:r>
                <a:rPr lang="de-CH" sz="1400" u="sng" dirty="0">
                  <a:solidFill>
                    <a:srgbClr val="0070C0"/>
                  </a:solidFill>
                </a:rPr>
                <a:t>séverine.haldi@bafu.admin.ch</a:t>
              </a:r>
            </a:p>
          </p:txBody>
        </p:sp>
        <p:sp>
          <p:nvSpPr>
            <p:cNvPr id="10" name="Inhaltsplatzhalter 2">
              <a:extLst>
                <a:ext uri="{FF2B5EF4-FFF2-40B4-BE49-F238E27FC236}">
                  <a16:creationId xmlns:a16="http://schemas.microsoft.com/office/drawing/2014/main" id="{25846ADF-225A-45EC-9261-97C502C9927B}"/>
                </a:ext>
              </a:extLst>
            </p:cNvPr>
            <p:cNvSpPr txBox="1">
              <a:spLocks/>
            </p:cNvSpPr>
            <p:nvPr/>
          </p:nvSpPr>
          <p:spPr>
            <a:xfrm>
              <a:off x="2924100" y="1207058"/>
              <a:ext cx="2926515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Nadine Gehrig</a:t>
              </a:r>
              <a:r>
                <a:rPr lang="de-CH" sz="1400" dirty="0"/>
                <a:t>		</a:t>
              </a:r>
            </a:p>
            <a:p>
              <a:pPr marL="0" indent="0">
                <a:buNone/>
              </a:pPr>
              <a:r>
                <a:rPr lang="de-CH" sz="1400" dirty="0"/>
                <a:t>Fachspezialistin Umweltbildung</a:t>
              </a:r>
            </a:p>
            <a:p>
              <a:pPr marL="0" indent="0">
                <a:buNone/>
              </a:pPr>
              <a:r>
                <a:rPr lang="de-CH" sz="1400" dirty="0"/>
                <a:t>Sektion Umweltbildung		 </a:t>
              </a:r>
            </a:p>
            <a:p>
              <a:pPr marL="0" indent="0">
                <a:buNone/>
              </a:pPr>
              <a:endParaRPr lang="de-CH" sz="1400" dirty="0"/>
            </a:p>
            <a:p>
              <a:pPr marL="0" indent="0">
                <a:spcBef>
                  <a:spcPts val="0"/>
                </a:spcBef>
                <a:buNone/>
              </a:pPr>
              <a:r>
                <a:rPr lang="de-CH" sz="1400" dirty="0"/>
                <a:t>T +41 58 460 52 82</a:t>
              </a:r>
            </a:p>
            <a:p>
              <a:pPr marL="0" indent="0">
                <a:buNone/>
              </a:pPr>
              <a:r>
                <a:rPr lang="de-CH" sz="1400" u="sng" dirty="0">
                  <a:hlinkClick r:id="rId3"/>
                </a:rPr>
                <a:t>nadine.gehrig@bafu.admin.ch</a:t>
              </a:r>
              <a:endParaRPr lang="de-CH" sz="1400" u="sng" dirty="0"/>
            </a:p>
            <a:p>
              <a:pPr marL="0" indent="0">
                <a:buNone/>
              </a:pPr>
              <a:endParaRPr lang="de-CH" sz="1400" dirty="0"/>
            </a:p>
          </p:txBody>
        </p:sp>
      </p:grp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089070F-D03C-4B72-82AE-A9137FF12D41}"/>
              </a:ext>
            </a:extLst>
          </p:cNvPr>
          <p:cNvSpPr txBox="1">
            <a:spLocks/>
          </p:cNvSpPr>
          <p:nvPr/>
        </p:nvSpPr>
        <p:spPr>
          <a:xfrm>
            <a:off x="10224459" y="6356350"/>
            <a:ext cx="1453192" cy="365125"/>
          </a:xfrm>
          <a:prstGeom prst="rect">
            <a:avLst/>
          </a:prstGeom>
        </p:spPr>
        <p:txBody>
          <a:bodyPr/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fld id="{4E1AF2D7-B9FC-4F6C-B65C-E153754449F1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0EF55F6-2EAF-4C0F-9403-345D754E01DB}"/>
              </a:ext>
            </a:extLst>
          </p:cNvPr>
          <p:cNvSpPr txBox="1"/>
          <p:nvPr/>
        </p:nvSpPr>
        <p:spPr>
          <a:xfrm>
            <a:off x="378084" y="729259"/>
            <a:ext cx="2810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j-lt"/>
              </a:rPr>
              <a:t>BAFU: </a:t>
            </a:r>
            <a:r>
              <a:rPr lang="de-CH" sz="1400" b="1" u="sng" dirty="0">
                <a:solidFill>
                  <a:srgbClr val="008F85"/>
                </a:solidFill>
                <a:latin typeface="+mj-lt"/>
              </a:rPr>
              <a:t>bildung@bafu.admin.ch</a:t>
            </a:r>
          </a:p>
          <a:p>
            <a:endParaRPr lang="de-CH" sz="140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DEB5A3D-C88C-4009-8FB6-3052F44A2BBB}"/>
              </a:ext>
            </a:extLst>
          </p:cNvPr>
          <p:cNvGrpSpPr/>
          <p:nvPr/>
        </p:nvGrpSpPr>
        <p:grpSpPr>
          <a:xfrm>
            <a:off x="378084" y="3566365"/>
            <a:ext cx="9012573" cy="1680497"/>
            <a:chOff x="-1145917" y="3546646"/>
            <a:chExt cx="9012573" cy="2269923"/>
          </a:xfrm>
        </p:grpSpPr>
        <p:sp>
          <p:nvSpPr>
            <p:cNvPr id="15" name="Inhaltsplatzhalter 2">
              <a:extLst>
                <a:ext uri="{FF2B5EF4-FFF2-40B4-BE49-F238E27FC236}">
                  <a16:creationId xmlns:a16="http://schemas.microsoft.com/office/drawing/2014/main" id="{7064FEBC-69B9-40AF-9E6F-D8B6B7717602}"/>
                </a:ext>
              </a:extLst>
            </p:cNvPr>
            <p:cNvSpPr txBox="1">
              <a:spLocks/>
            </p:cNvSpPr>
            <p:nvPr/>
          </p:nvSpPr>
          <p:spPr>
            <a:xfrm>
              <a:off x="-1145917" y="3546646"/>
              <a:ext cx="3308777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Kornelia Hässig</a:t>
              </a:r>
              <a:r>
                <a:rPr lang="de-CH" sz="1400" dirty="0"/>
                <a:t>	</a:t>
              </a:r>
            </a:p>
            <a:p>
              <a:pPr marL="0" indent="0">
                <a:buNone/>
              </a:pPr>
              <a:r>
                <a:rPr lang="de-CH" sz="1400" dirty="0"/>
                <a:t>Dienst Aus-/Weiterbildung	</a:t>
              </a:r>
            </a:p>
            <a:p>
              <a:pPr marL="0" indent="0">
                <a:buNone/>
              </a:pPr>
              <a:r>
                <a:rPr lang="de-CH" sz="1400" dirty="0"/>
                <a:t>T +41 58 464 73 87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CH" sz="1400" u="sng" dirty="0">
                  <a:hlinkClick r:id="rId4"/>
                </a:rPr>
                <a:t>kornelia.haessigvinzens@bfe.admin.ch</a:t>
              </a:r>
            </a:p>
          </p:txBody>
        </p:sp>
        <p:sp>
          <p:nvSpPr>
            <p:cNvPr id="16" name="Inhaltsplatzhalter 2">
              <a:extLst>
                <a:ext uri="{FF2B5EF4-FFF2-40B4-BE49-F238E27FC236}">
                  <a16:creationId xmlns:a16="http://schemas.microsoft.com/office/drawing/2014/main" id="{106A5A10-43C5-4E11-BD12-9703587D2764}"/>
                </a:ext>
              </a:extLst>
            </p:cNvPr>
            <p:cNvSpPr txBox="1">
              <a:spLocks/>
            </p:cNvSpPr>
            <p:nvPr/>
          </p:nvSpPr>
          <p:spPr>
            <a:xfrm>
              <a:off x="1985319" y="3554909"/>
              <a:ext cx="2926515" cy="2260352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Christoph Blaser</a:t>
              </a:r>
              <a:r>
                <a:rPr lang="de-CH" sz="1400" dirty="0"/>
                <a:t>	</a:t>
              </a:r>
            </a:p>
            <a:p>
              <a:pPr marL="0" indent="0">
                <a:buNone/>
              </a:pPr>
              <a:r>
                <a:rPr lang="de-CH" sz="1400" dirty="0"/>
                <a:t>Dienst Aus-/Weiterbildung</a:t>
              </a:r>
            </a:p>
            <a:p>
              <a:pPr marL="0" indent="0">
                <a:buNone/>
              </a:pPr>
              <a:r>
                <a:rPr lang="de-CH" sz="1400" dirty="0"/>
                <a:t>T +41 58 460 81 98</a:t>
              </a:r>
            </a:p>
            <a:p>
              <a:pPr marL="0" indent="0">
                <a:spcBef>
                  <a:spcPts val="0"/>
                </a:spcBef>
                <a:buNone/>
              </a:pPr>
              <a:r>
                <a:rPr lang="de-CH" sz="1400" u="sng" dirty="0">
                  <a:hlinkClick r:id="rId5"/>
                </a:rPr>
                <a:t>christoph.blaser@bfe.admin.ch</a:t>
              </a:r>
              <a:endParaRPr lang="de-CH" sz="1400" u="sng" dirty="0"/>
            </a:p>
          </p:txBody>
        </p:sp>
        <p:sp>
          <p:nvSpPr>
            <p:cNvPr id="17" name="Inhaltsplatzhalter 2">
              <a:extLst>
                <a:ext uri="{FF2B5EF4-FFF2-40B4-BE49-F238E27FC236}">
                  <a16:creationId xmlns:a16="http://schemas.microsoft.com/office/drawing/2014/main" id="{17514671-E46A-4FC4-AB82-26C013652188}"/>
                </a:ext>
              </a:extLst>
            </p:cNvPr>
            <p:cNvSpPr txBox="1">
              <a:spLocks/>
            </p:cNvSpPr>
            <p:nvPr/>
          </p:nvSpPr>
          <p:spPr>
            <a:xfrm>
              <a:off x="4940141" y="3556216"/>
              <a:ext cx="2926515" cy="2260353"/>
            </a:xfrm>
            <a:prstGeom prst="rect">
              <a:avLst/>
            </a:prstGeom>
          </p:spPr>
          <p:txBody>
            <a:bodyPr vert="horz" lIns="91429" tIns="45715" rIns="91429" bIns="45715" rtlCol="0">
              <a:normAutofit/>
            </a:bodyPr>
            <a:lstStyle>
              <a:lvl1pPr marL="342861" indent="-342861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866" indent="-285717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287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017" indent="-228574" algn="l" defTabSz="457148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166" indent="-228574" algn="l" defTabSz="457148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314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62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10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8" indent="-228574" algn="l" defTabSz="457148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CH" sz="1400" b="1" dirty="0"/>
                <a:t>Barbara Schäfli</a:t>
              </a:r>
              <a:r>
                <a:rPr lang="de-CH" sz="1400" dirty="0"/>
                <a:t>	</a:t>
              </a:r>
            </a:p>
            <a:p>
              <a:pPr marL="0" indent="0">
                <a:buNone/>
              </a:pPr>
              <a:r>
                <a:rPr lang="de-CH" sz="1400" dirty="0"/>
                <a:t>Dienst Aus-/Weiterbildung</a:t>
              </a:r>
            </a:p>
            <a:p>
              <a:pPr marL="0" indent="0">
                <a:buNone/>
              </a:pPr>
              <a:r>
                <a:rPr lang="de-CH" sz="1400" dirty="0"/>
                <a:t>T +41 58 480 37 24 </a:t>
              </a:r>
              <a:r>
                <a:rPr lang="de-CH" sz="1400" u="sng" dirty="0">
                  <a:hlinkClick r:id="rId6"/>
                </a:rPr>
                <a:t>barbara.schäfli@bfe.admin.ch</a:t>
              </a:r>
              <a:endParaRPr lang="de-CH" sz="1400" u="sng" dirty="0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90745561-E725-4FAB-8F99-92E23932FBAE}"/>
              </a:ext>
            </a:extLst>
          </p:cNvPr>
          <p:cNvSpPr txBox="1"/>
          <p:nvPr/>
        </p:nvSpPr>
        <p:spPr>
          <a:xfrm>
            <a:off x="378029" y="3207088"/>
            <a:ext cx="26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j-lt"/>
              </a:rPr>
              <a:t>BFE: </a:t>
            </a:r>
            <a:r>
              <a:rPr lang="de-CH" sz="1400" b="1" u="sng" dirty="0">
                <a:solidFill>
                  <a:srgbClr val="41A3A6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bfe.admin.ch</a:t>
            </a:r>
            <a:endParaRPr lang="de-CH" sz="1400" b="1" u="sng" dirty="0">
              <a:solidFill>
                <a:srgbClr val="41A3A6"/>
              </a:solidFill>
              <a:latin typeface="+mj-lt"/>
            </a:endParaRPr>
          </a:p>
          <a:p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21672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/>
        </p:nvSpPr>
        <p:spPr>
          <a:xfrm>
            <a:off x="446475" y="330919"/>
            <a:ext cx="7806375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50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Save the Date - 28. Oktober 2024 von 13.30 bis 17.00 in Olten an der FHNW</a:t>
            </a:r>
            <a:r>
              <a:rPr lang="de-DE" sz="210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210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446475" y="702713"/>
            <a:ext cx="8355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Umwelt in der Berufsbildung - von der Komplexität zu konkreten Lernsituationen</a:t>
            </a:r>
            <a:endParaRPr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255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446475" y="1358681"/>
            <a:ext cx="83556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65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Aktive teilnehmende Organisationen für Workshops</a:t>
            </a:r>
            <a:endParaRPr sz="16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Fenaco</a:t>
            </a:r>
            <a:endParaRPr sz="165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indent="-276225"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Strickhof</a:t>
            </a: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Allgemeine Berufsschule Zürich ABZ</a:t>
            </a: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éducation21</a:t>
            </a: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EHB</a:t>
            </a:r>
            <a:endParaRPr sz="165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indent="-27622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PT Sans"/>
              <a:buChar char="●"/>
            </a:pPr>
            <a:r>
              <a:rPr lang="de-DE" sz="1650" dirty="0" err="1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eduxept</a:t>
            </a: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AG</a:t>
            </a:r>
            <a:endParaRPr sz="165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65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Keynote</a:t>
            </a:r>
            <a:endParaRPr sz="16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Robert Hantsch, Universität Rostock</a:t>
            </a:r>
            <a:endParaRPr sz="165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165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Mischa Kaspar, myclimate</a:t>
            </a:r>
            <a:endParaRPr sz="16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r>
              <a:rPr lang="de-DE" sz="2550" b="1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</a:pP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2550" b="1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4583039" y="2576332"/>
            <a:ext cx="3946500" cy="52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200"/>
            </a:pPr>
            <a:r>
              <a:rPr lang="de-DE" sz="135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Die Veranstaltung wird durchgeführt mit:</a:t>
            </a:r>
            <a:endParaRPr sz="1350" b="1">
              <a:solidFill>
                <a:srgbClr val="3E7692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5833" y="4435079"/>
            <a:ext cx="1098838" cy="268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4">
            <a:alphaModFix/>
          </a:blip>
          <a:srcRect l="149" r="149"/>
          <a:stretch/>
        </p:blipFill>
        <p:spPr>
          <a:xfrm>
            <a:off x="5974766" y="4435079"/>
            <a:ext cx="1550929" cy="23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9592" y="4436934"/>
            <a:ext cx="1212389" cy="64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/>
          <p:nvPr/>
        </p:nvSpPr>
        <p:spPr>
          <a:xfrm>
            <a:off x="4581539" y="4019588"/>
            <a:ext cx="2087100" cy="52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</a:pPr>
            <a:r>
              <a:rPr lang="de-DE" sz="105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Die SGAB wird unterstützt von:</a:t>
            </a:r>
            <a:endParaRPr sz="1050" b="1">
              <a:solidFill>
                <a:srgbClr val="3E7692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94" name="Google Shape;194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2110" y="2918531"/>
            <a:ext cx="2005965" cy="6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012829" y="2988179"/>
            <a:ext cx="1999536" cy="503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Ein Bild, das Text, Schrift, Screenshot, Schwarz enthält.&#10;&#10;Automatisch generierte Beschreibung">
            <a:extLst>
              <a:ext uri="{FF2B5EF4-FFF2-40B4-BE49-F238E27FC236}">
                <a16:creationId xmlns:a16="http://schemas.microsoft.com/office/drawing/2014/main" id="{6982A414-8AD7-9CD1-C4E2-0E34DAFC7C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3323" y="3661737"/>
            <a:ext cx="3592823" cy="555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3A5373-6D0C-C520-26A0-D67530862AF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800" dirty="0">
                <a:effectLst/>
                <a:latin typeface="Calibri"/>
                <a:cs typeface="Calibri"/>
              </a:rPr>
              <a:t>Besprechen Sie sich mit </a:t>
            </a:r>
            <a:r>
              <a:rPr lang="de-CH" sz="1800" err="1">
                <a:effectLst/>
                <a:latin typeface="Calibri"/>
                <a:cs typeface="Calibri"/>
              </a:rPr>
              <a:t>Ihrem:er</a:t>
            </a:r>
            <a:r>
              <a:rPr lang="de-CH" sz="1800" dirty="0">
                <a:effectLst/>
                <a:latin typeface="Calibri"/>
                <a:cs typeface="Calibri"/>
              </a:rPr>
              <a:t> </a:t>
            </a:r>
            <a:r>
              <a:rPr lang="de-CH" sz="1800" err="1">
                <a:effectLst/>
                <a:latin typeface="Calibri"/>
                <a:cs typeface="Calibri"/>
              </a:rPr>
              <a:t>Nachbar:in</a:t>
            </a:r>
            <a:r>
              <a:rPr lang="de-CH" sz="1800" dirty="0">
                <a:effectLst/>
                <a:latin typeface="Calibri"/>
                <a:cs typeface="Calibri"/>
              </a:rPr>
              <a:t>:</a:t>
            </a:r>
            <a:endParaRPr lang="en-US" dirty="0">
              <a:latin typeface="Calibri"/>
              <a:cs typeface="Calibri"/>
            </a:endParaRPr>
          </a:p>
          <a:p>
            <a:pPr marL="403225" lvl="1" indent="-201930" fontAlgn="ctr"/>
            <a:r>
              <a:rPr lang="de-CH" sz="1800" b="1" dirty="0">
                <a:effectLst/>
                <a:latin typeface="Calibri"/>
                <a:cs typeface="Calibri"/>
              </a:rPr>
              <a:t>Was hat Sie heute überrascht?​</a:t>
            </a:r>
            <a:endParaRPr lang="de-CH" sz="1800" b="1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 fontAlgn="ctr">
              <a:buNone/>
            </a:pPr>
            <a:r>
              <a:rPr lang="de-CH" sz="1800" dirty="0">
                <a:latin typeface="Calibri"/>
                <a:cs typeface="Calibri"/>
              </a:rPr>
              <a:t>und schreiben</a:t>
            </a:r>
            <a:r>
              <a:rPr lang="de-CH" sz="1800" dirty="0">
                <a:effectLst/>
                <a:latin typeface="Calibri"/>
                <a:cs typeface="Calibri"/>
              </a:rPr>
              <a:t> Sie auf dem Zettel auf: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403225" lvl="1" indent="-201930" fontAlgn="ctr"/>
            <a:r>
              <a:rPr lang="de-CH" sz="1800" b="1" dirty="0">
                <a:effectLst/>
                <a:latin typeface="Calibri"/>
                <a:cs typeface="Calibri"/>
              </a:rPr>
              <a:t>In zwei Wörtern, was möchten Sie morgen anders machen?</a:t>
            </a:r>
            <a:endParaRPr lang="de-CH" sz="1800" b="1" dirty="0">
              <a:latin typeface="Calibri"/>
              <a:cs typeface="Calibri"/>
            </a:endParaRPr>
          </a:p>
          <a:p>
            <a:pPr marL="201295" lvl="1" indent="0">
              <a:buNone/>
            </a:pPr>
            <a:endParaRPr lang="de-CH" sz="1800" dirty="0">
              <a:latin typeface="Calibri"/>
              <a:cs typeface="Calibri"/>
            </a:endParaRPr>
          </a:p>
          <a:p>
            <a:pPr marL="403225" lvl="1" indent="-201930">
              <a:buNone/>
            </a:pPr>
            <a:r>
              <a:rPr lang="de-CH" sz="1800" dirty="0">
                <a:latin typeface="Calibri"/>
                <a:cs typeface="Calibri"/>
              </a:rPr>
              <a:t>Sie haben 5 Minuten Zeit.</a:t>
            </a:r>
          </a:p>
          <a:p>
            <a:pPr marL="201295" lvl="1" indent="0">
              <a:buNone/>
            </a:pPr>
            <a:endParaRPr lang="de-CH" sz="1800" dirty="0">
              <a:latin typeface="Calibri"/>
              <a:cs typeface="Calibri"/>
            </a:endParaRPr>
          </a:p>
          <a:p>
            <a:pPr marL="201295" lvl="1" indent="0">
              <a:buNone/>
            </a:pPr>
            <a:endParaRPr lang="de-CH" sz="1800" dirty="0">
              <a:latin typeface="Calibri"/>
              <a:cs typeface="Calibri"/>
            </a:endParaRPr>
          </a:p>
          <a:p>
            <a:pPr marL="201295" lvl="1" indent="0">
              <a:buNone/>
            </a:pPr>
            <a:r>
              <a:rPr lang="de-CH" sz="1800" dirty="0">
                <a:latin typeface="Calibri"/>
                <a:cs typeface="Calibri"/>
              </a:rPr>
              <a:t>Beim</a:t>
            </a:r>
            <a:r>
              <a:rPr lang="de-CH" sz="1800" dirty="0">
                <a:latin typeface="Calibri"/>
                <a:ea typeface="Calibri"/>
                <a:cs typeface="Calibri"/>
              </a:rPr>
              <a:t> Rausgehen kleben</a:t>
            </a:r>
            <a:r>
              <a:rPr lang="de-CH" sz="1800" dirty="0">
                <a:effectLst/>
                <a:latin typeface="Calibri"/>
                <a:ea typeface="Calibri"/>
                <a:cs typeface="Calibri"/>
              </a:rPr>
              <a:t> Sie </a:t>
            </a:r>
            <a:r>
              <a:rPr lang="de-CH" sz="1800" dirty="0">
                <a:latin typeface="Calibri"/>
                <a:ea typeface="Calibri"/>
                <a:cs typeface="Calibri"/>
              </a:rPr>
              <a:t>den Zettel </a:t>
            </a:r>
            <a:r>
              <a:rPr lang="de-CH" sz="1800" dirty="0">
                <a:effectLst/>
                <a:latin typeface="Calibri"/>
                <a:ea typeface="Calibri"/>
                <a:cs typeface="Calibri"/>
              </a:rPr>
              <a:t>auf </a:t>
            </a:r>
            <a:r>
              <a:rPr lang="de-CH" sz="1800" dirty="0">
                <a:latin typeface="Calibri"/>
                <a:ea typeface="Calibri"/>
                <a:cs typeface="Calibri"/>
              </a:rPr>
              <a:t>eine Tafel</a:t>
            </a:r>
            <a:r>
              <a:rPr lang="de-CH" sz="1800" dirty="0">
                <a:effectLst/>
                <a:latin typeface="Calibri"/>
                <a:ea typeface="Calibri"/>
                <a:cs typeface="Calibri"/>
              </a:rPr>
              <a:t>​</a:t>
            </a:r>
            <a:r>
              <a:rPr lang="de-CH" sz="1800" dirty="0">
                <a:latin typeface="Calibri"/>
                <a:ea typeface="Calibri"/>
                <a:cs typeface="Calibri"/>
              </a:rPr>
              <a:t>.</a:t>
            </a:r>
            <a:endParaRPr lang="de-CH" sz="1800" b="1" dirty="0">
              <a:effectLst/>
              <a:latin typeface="Calibri"/>
              <a:ea typeface="Calibri"/>
              <a:cs typeface="Calibri"/>
            </a:endParaRPr>
          </a:p>
          <a:p>
            <a:pPr marL="200660" lvl="1" indent="0">
              <a:buNone/>
            </a:pPr>
            <a:endParaRPr lang="de-CH" sz="1800" dirty="0">
              <a:latin typeface="Calibri"/>
              <a:ea typeface="Calibri"/>
              <a:cs typeface="Calibri"/>
              <a:sym typeface="Wingdings 3" panose="05040102010807070707" pitchFamily="18" charset="2"/>
            </a:endParaRPr>
          </a:p>
          <a:p>
            <a:pPr marL="200660" lvl="1" indent="0">
              <a:buNone/>
            </a:pPr>
            <a:endParaRPr lang="de-CH" sz="1800">
              <a:latin typeface="Calibri"/>
              <a:cs typeface="Calibri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D058FA-6B27-F3BC-ED5C-B6910ED09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12319DC-88E7-5EF5-5191-ED4E128C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Bevor wir gehen…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CE51A-94AF-6B96-5D3C-AD8C1C71B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Bildung für Netto-Null – Jede Reduktion zählt! 28.2.2024</a:t>
            </a:r>
          </a:p>
        </p:txBody>
      </p:sp>
    </p:spTree>
    <p:extLst>
      <p:ext uri="{BB962C8B-B14F-4D97-AF65-F5344CB8AC3E}">
        <p14:creationId xmlns:p14="http://schemas.microsoft.com/office/powerpoint/2010/main" val="217408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12319DC-88E7-5EF5-5191-ED4E128C9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Wir brauchen Ihr Feedback!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40402A3-1E1E-8622-659E-93475915C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087041"/>
            <a:ext cx="3672000" cy="3394959"/>
          </a:xfrm>
        </p:spPr>
        <p:txBody>
          <a:bodyPr/>
          <a:lstStyle/>
          <a:p>
            <a:pPr marL="0" indent="0">
              <a:buNone/>
            </a:pPr>
            <a:r>
              <a:rPr lang="de-CH"/>
              <a:t>Deutsch: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37E42F6-9557-C43D-B928-6C0D9F72BB3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56319" y="1087041"/>
            <a:ext cx="3672000" cy="3394959"/>
          </a:xfrm>
        </p:spPr>
        <p:txBody>
          <a:bodyPr/>
          <a:lstStyle/>
          <a:p>
            <a:pPr marL="0" indent="0">
              <a:buNone/>
            </a:pPr>
            <a:r>
              <a:rPr lang="de-CH"/>
              <a:t>Français: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D058FA-6B27-F3BC-ED5C-B6910ED09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BCE51A-94AF-6B96-5D3C-AD8C1C71B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Bildung für Netto-Null – Jede Reduktion zählt! 28.2.2024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9E3BE7F-B7E4-174D-F5AF-B3DF65EA4684}"/>
              </a:ext>
            </a:extLst>
          </p:cNvPr>
          <p:cNvSpPr/>
          <p:nvPr/>
        </p:nvSpPr>
        <p:spPr>
          <a:xfrm>
            <a:off x="1295400" y="3792997"/>
            <a:ext cx="7489620" cy="825689"/>
          </a:xfrm>
          <a:prstGeom prst="roundRect">
            <a:avLst/>
          </a:prstGeom>
          <a:ln>
            <a:solidFill>
              <a:srgbClr val="93B47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de-CH" b="1"/>
              <a:t>Vielen Dank für Ihre Aufmerksamkeit und Mitwirkung !</a:t>
            </a:r>
          </a:p>
        </p:txBody>
      </p:sp>
      <p:pic>
        <p:nvPicPr>
          <p:cNvPr id="10" name="Grafik 9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4D64EF39-5234-E33A-86E5-3CE0BBEE4D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36086" r="25324" b="14030"/>
          <a:stretch/>
        </p:blipFill>
        <p:spPr>
          <a:xfrm>
            <a:off x="2361064" y="1087041"/>
            <a:ext cx="2516875" cy="2565779"/>
          </a:xfrm>
          <a:prstGeom prst="rect">
            <a:avLst/>
          </a:prstGeom>
        </p:spPr>
      </p:pic>
      <p:pic>
        <p:nvPicPr>
          <p:cNvPr id="12" name="Grafik 11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5D56B503-CCEB-1B05-0CD0-E23148C6B3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36219" r="25191" b="13897"/>
          <a:stretch/>
        </p:blipFill>
        <p:spPr>
          <a:xfrm>
            <a:off x="6342604" y="1087041"/>
            <a:ext cx="2545309" cy="25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6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Programm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Bildung für Netto-Null – Jede Reduktion zählt! 28.2.2024</a:t>
            </a:r>
          </a:p>
        </p:txBody>
      </p:sp>
      <p:sp>
        <p:nvSpPr>
          <p:cNvPr id="27" name="Gleichschenkliges Dreieck 26"/>
          <p:cNvSpPr/>
          <p:nvPr/>
        </p:nvSpPr>
        <p:spPr bwMode="auto">
          <a:xfrm rot="5400000">
            <a:off x="4210079" y="3504397"/>
            <a:ext cx="1052501" cy="67079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7" tIns="42203" rIns="84407" bIns="42203" numCol="1" rtlCol="0" anchor="t" anchorCtr="0" compatLnSpc="1">
            <a:prstTxWarp prst="textNoShape">
              <a:avLst/>
            </a:prstTxWarp>
          </a:bodyPr>
          <a:lstStyle/>
          <a:p>
            <a:pPr defTabSz="844062"/>
            <a:endParaRPr lang="de-DE" sz="2215" b="0" dirty="0"/>
          </a:p>
        </p:txBody>
      </p:sp>
      <p:sp>
        <p:nvSpPr>
          <p:cNvPr id="28" name="Inhaltsplatzhalter 2"/>
          <p:cNvSpPr txBox="1">
            <a:spLocks/>
          </p:cNvSpPr>
          <p:nvPr/>
        </p:nvSpPr>
        <p:spPr bwMode="auto">
          <a:xfrm>
            <a:off x="1378380" y="994772"/>
            <a:ext cx="7542100" cy="36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13:30 	Begrüssung: Netto-Null 2050 – eine gemeinsame Wanderung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13:45	</a:t>
            </a:r>
            <a:r>
              <a:rPr lang="de-CH" sz="1800" dirty="0" err="1"/>
              <a:t>Klimaregnose</a:t>
            </a:r>
            <a:r>
              <a:rPr lang="de-CH" sz="1800" dirty="0"/>
              <a:t>: Klug unterwegs zur Netto-Null-Vision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14:10	Lebenslanges Lernen für das Klimaziel: Berufsbildung und berufliche 	Weiterbildung im Fokus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14:35	Praxisinput: Klimafreundliche Tagungsgestaltung durch die Lernenden vom 	BAFU, BFE und ASTRA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15:00	Elevator Pitches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15:20	Pause und Markt der Möglichkeiten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16:30	Podiumsdiskussion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17:10	Schlusswort der Tagung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17:30	Apéro und Netzwerken</a:t>
            </a:r>
          </a:p>
          <a:p>
            <a:pPr marL="0" indent="0" defTabSz="844062">
              <a:buClr>
                <a:srgbClr val="008F85"/>
              </a:buClr>
              <a:buNone/>
              <a:defRPr/>
            </a:pPr>
            <a:endParaRPr lang="de-CH" sz="1847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1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Begrüssung</a:t>
            </a:r>
          </a:p>
        </p:txBody>
      </p:sp>
      <p:sp>
        <p:nvSpPr>
          <p:cNvPr id="25" name="Rechteck 7">
            <a:extLst>
              <a:ext uri="{FF2B5EF4-FFF2-40B4-BE49-F238E27FC236}">
                <a16:creationId xmlns:a16="http://schemas.microsoft.com/office/drawing/2014/main" id="{F630FE67-514B-4F4A-81CB-0332CFCCF1C9}"/>
              </a:ext>
            </a:extLst>
          </p:cNvPr>
          <p:cNvSpPr/>
          <p:nvPr/>
        </p:nvSpPr>
        <p:spPr bwMode="auto">
          <a:xfrm>
            <a:off x="1295399" y="988934"/>
            <a:ext cx="7478441" cy="357882"/>
          </a:xfrm>
          <a:prstGeom prst="rect">
            <a:avLst/>
          </a:prstGeom>
          <a:solidFill>
            <a:srgbClr val="69A452">
              <a:alpha val="5725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dirty="0">
                <a:latin typeface="+mj-lt"/>
              </a:rPr>
              <a:t>Netto-Null 2050 – eine gemeinsame Wanderung</a:t>
            </a:r>
            <a:endParaRPr lang="de-DE" sz="2400" dirty="0">
              <a:latin typeface="+mj-lt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9624E4B-21BD-40FF-AAAE-44C27B8D26B6}"/>
              </a:ext>
            </a:extLst>
          </p:cNvPr>
          <p:cNvSpPr txBox="1">
            <a:spLocks/>
          </p:cNvSpPr>
          <p:nvPr/>
        </p:nvSpPr>
        <p:spPr>
          <a:xfrm>
            <a:off x="1294848" y="4755374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CH"/>
            </a:defPPr>
            <a:lvl1pPr algn="l" rtl="0"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de-CH" dirty="0"/>
              <a:t>Bildung für Netto-Null – Jede Reduktion zählt! 28.2.2024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D98FE9E-71B5-452D-BDFB-A7982596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18" y="1346816"/>
            <a:ext cx="7490222" cy="46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0">
            <a:extLst>
              <a:ext uri="{FF2B5EF4-FFF2-40B4-BE49-F238E27FC236}">
                <a16:creationId xmlns:a16="http://schemas.microsoft.com/office/drawing/2014/main" id="{F1FB927F-FC24-4337-A6B2-4400097E10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401" y="1618827"/>
            <a:ext cx="7490222" cy="2863173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Reto Burkard, </a:t>
            </a:r>
            <a:r>
              <a:rPr lang="de-CH" sz="1800" dirty="0">
                <a:latin typeface="Arial"/>
                <a:cs typeface="Arial"/>
              </a:rPr>
              <a:t>Abteilungsleiter Klima, BAFU</a:t>
            </a:r>
          </a:p>
          <a:p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459845-8998-44FE-B673-AE818A225500}"/>
              </a:ext>
            </a:extLst>
          </p:cNvPr>
          <p:cNvSpPr txBox="1"/>
          <p:nvPr/>
        </p:nvSpPr>
        <p:spPr>
          <a:xfrm>
            <a:off x="6233277" y="4780490"/>
            <a:ext cx="255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dirty="0">
                <a:latin typeface="+mn-lt"/>
              </a:rPr>
              <a:t>Bildquelle: www.sac-cas.ch</a:t>
            </a:r>
          </a:p>
        </p:txBody>
      </p:sp>
    </p:spTree>
    <p:extLst>
      <p:ext uri="{BB962C8B-B14F-4D97-AF65-F5344CB8AC3E}">
        <p14:creationId xmlns:p14="http://schemas.microsoft.com/office/powerpoint/2010/main" val="376106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Keynote 1</a:t>
            </a:r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63C0E629-2ED3-41AF-8005-FF75A0D10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r>
              <a:rPr lang="de-CH" dirty="0"/>
              <a:t>Bildung für Netto-Null – Jede Reduktion zählt! 28.2.2024</a:t>
            </a:r>
          </a:p>
        </p:txBody>
      </p:sp>
      <p:sp>
        <p:nvSpPr>
          <p:cNvPr id="23" name="Rechteck 7">
            <a:extLst>
              <a:ext uri="{FF2B5EF4-FFF2-40B4-BE49-F238E27FC236}">
                <a16:creationId xmlns:a16="http://schemas.microsoft.com/office/drawing/2014/main" id="{CF4E3D34-61D1-497A-8F7C-162D9D23CA97}"/>
              </a:ext>
            </a:extLst>
          </p:cNvPr>
          <p:cNvSpPr/>
          <p:nvPr/>
        </p:nvSpPr>
        <p:spPr bwMode="auto">
          <a:xfrm>
            <a:off x="1295399" y="988934"/>
            <a:ext cx="7478441" cy="357882"/>
          </a:xfrm>
          <a:prstGeom prst="rect">
            <a:avLst/>
          </a:prstGeom>
          <a:solidFill>
            <a:srgbClr val="69A452">
              <a:alpha val="5725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dirty="0" err="1">
                <a:latin typeface="+mj-lt"/>
              </a:rPr>
              <a:t>Klimaregnose</a:t>
            </a:r>
            <a:r>
              <a:rPr lang="de-CH" dirty="0">
                <a:latin typeface="+mj-lt"/>
              </a:rPr>
              <a:t>: Klug unterwegs zur Netto-Null-Vision</a:t>
            </a:r>
            <a:endParaRPr lang="de-DE" sz="2400" dirty="0">
              <a:latin typeface="+mj-lt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24026E2C-9FFE-445A-83E5-93036B2861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401" y="1618827"/>
            <a:ext cx="7490222" cy="2863173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Roger Spindler, </a:t>
            </a:r>
            <a:r>
              <a:rPr lang="de-CH" sz="1800" dirty="0">
                <a:latin typeface="Arial"/>
                <a:cs typeface="Arial"/>
              </a:rPr>
              <a:t>Direktor Schule für Gestaltung Bern und Biel, Referent für das Zukunftsinstitut, Frankfurt am Main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336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1295401" y="1891144"/>
            <a:ext cx="7490222" cy="2713905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Kathrin Schlup, </a:t>
            </a:r>
            <a:r>
              <a:rPr lang="de-CH" sz="1800" dirty="0" err="1">
                <a:latin typeface="Arial"/>
                <a:cs typeface="Arial"/>
              </a:rPr>
              <a:t>sanu</a:t>
            </a:r>
            <a:r>
              <a:rPr lang="de-CH" sz="1800" dirty="0">
                <a:latin typeface="Arial"/>
                <a:cs typeface="Arial"/>
              </a:rPr>
              <a:t>, Co-Direktorin </a:t>
            </a:r>
            <a:r>
              <a:rPr lang="de-CH" sz="1800" dirty="0" err="1">
                <a:latin typeface="Arial"/>
                <a:cs typeface="Arial"/>
              </a:rPr>
              <a:t>sanu</a:t>
            </a:r>
            <a:r>
              <a:rPr lang="de-CH" sz="1800" dirty="0">
                <a:latin typeface="Arial"/>
                <a:cs typeface="Arial"/>
              </a:rPr>
              <a:t>, Leiterin Bereich Transformation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Keynote 2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7CB6547-E2E4-424C-BF3E-A693C5C8C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r>
              <a:rPr lang="de-CH" dirty="0"/>
              <a:t>Bildung für Netto-Null – Jede Reduktion zählt! 28.2.2024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112964-52B7-4608-B8F5-D4883EC40D84}"/>
              </a:ext>
            </a:extLst>
          </p:cNvPr>
          <p:cNvSpPr/>
          <p:nvPr/>
        </p:nvSpPr>
        <p:spPr bwMode="auto">
          <a:xfrm>
            <a:off x="1295399" y="988934"/>
            <a:ext cx="7478441" cy="675000"/>
          </a:xfrm>
          <a:prstGeom prst="rect">
            <a:avLst/>
          </a:prstGeom>
          <a:solidFill>
            <a:srgbClr val="69A452">
              <a:alpha val="5725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dirty="0">
                <a:latin typeface="+mj-lt"/>
              </a:rPr>
              <a:t>Lebenslanges Lernen für das Klimaziel: Berufsbildung und berufliche Weiterbildung im Fokus</a:t>
            </a:r>
            <a:endParaRPr lang="de-D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4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1295401" y="1910080"/>
            <a:ext cx="7490222" cy="2694969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Andrra Mataj, </a:t>
            </a:r>
            <a:r>
              <a:rPr lang="de-CH" sz="1800" dirty="0">
                <a:latin typeface="Arial"/>
                <a:cs typeface="Arial"/>
              </a:rPr>
              <a:t>KV-Lernende BAFU</a:t>
            </a:r>
            <a:endParaRPr lang="de-CH" sz="1800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de-CH" sz="1800" b="1" dirty="0">
                <a:latin typeface="Arial"/>
                <a:cs typeface="Arial"/>
              </a:rPr>
              <a:t>Ruben Burn, </a:t>
            </a:r>
            <a:r>
              <a:rPr lang="de-CH" sz="1800" dirty="0">
                <a:latin typeface="Arial"/>
                <a:cs typeface="Arial"/>
              </a:rPr>
              <a:t>Mediamatiker-Lernender BAFU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/>
              <a:t>Praxisinput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1C099D0-0020-4FCE-ABB8-7975BF8BC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r>
              <a:rPr lang="de-CH" dirty="0"/>
              <a:t>Bildung für Netto-Null – Jede Reduktion zählt! 28.2.2024</a:t>
            </a:r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91E91B3D-3B3A-4FCE-A161-8D7F810B896B}"/>
              </a:ext>
            </a:extLst>
          </p:cNvPr>
          <p:cNvSpPr/>
          <p:nvPr/>
        </p:nvSpPr>
        <p:spPr bwMode="auto">
          <a:xfrm>
            <a:off x="1295399" y="988933"/>
            <a:ext cx="7478441" cy="674999"/>
          </a:xfrm>
          <a:prstGeom prst="rect">
            <a:avLst/>
          </a:prstGeom>
          <a:solidFill>
            <a:srgbClr val="69A452">
              <a:alpha val="57255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CH" dirty="0">
                <a:latin typeface="+mj-lt"/>
              </a:rPr>
              <a:t>Klimafreundliche Tagungsgestaltung durch die Lernenden vom BAFU, BFE und ASTRA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841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368975" y="950400"/>
            <a:ext cx="8416647" cy="3654649"/>
          </a:xfrm>
        </p:spPr>
        <p:txBody>
          <a:bodyPr numCol="2"/>
          <a:lstStyle/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Lernende BAFU, BFE, ASTRA mit myclimate: Klimafreundliche Organisation einer Tagung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Lernende BAFU: </a:t>
            </a:r>
            <a:r>
              <a:rPr lang="de-CH" sz="1200" dirty="0" err="1"/>
              <a:t>Conscious</a:t>
            </a:r>
            <a:r>
              <a:rPr lang="de-CH" sz="1200" dirty="0"/>
              <a:t> Kitchen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Myclimate: Company Challenge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 err="1"/>
              <a:t>sanu</a:t>
            </a:r>
            <a:r>
              <a:rPr lang="de-CH" sz="1200" dirty="0"/>
              <a:t>: Atelier Klimakommunikation 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Ökozentrum: Klima-Energie-Erlebnistage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 err="1"/>
              <a:t>Ideas</a:t>
            </a:r>
            <a:r>
              <a:rPr lang="de-CH" sz="1200" dirty="0"/>
              <a:t> for </a:t>
            </a:r>
            <a:r>
              <a:rPr lang="de-CH" sz="1200" dirty="0" err="1"/>
              <a:t>future</a:t>
            </a:r>
            <a:r>
              <a:rPr lang="de-CH" sz="1200" dirty="0"/>
              <a:t>: Klimaworkshop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 err="1"/>
              <a:t>Myblueplanet</a:t>
            </a:r>
            <a:r>
              <a:rPr lang="de-CH" sz="1200" dirty="0"/>
              <a:t>: Climate Lab und Klimaschule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 err="1"/>
              <a:t>Eartheffect</a:t>
            </a:r>
            <a:r>
              <a:rPr lang="de-CH" sz="1200" dirty="0"/>
              <a:t>: Future </a:t>
            </a:r>
            <a:r>
              <a:rPr lang="de-CH" sz="1200" dirty="0" err="1"/>
              <a:t>Perfect</a:t>
            </a:r>
            <a:endParaRPr lang="de-CH" sz="1200" dirty="0"/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GWÖ, Bildung für morgen: BNE-Portal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ZHAW: Simulationsspiel Schweizer Stadt von 1990 - 2050 zu Netto-Null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SVEB: Klima-Check für Weiterbildungsinstitutionen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BMS BBW: Klimaprojekt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Fachklasse Grafik, Luzern: Erschreckend schöne Bilder</a:t>
            </a:r>
          </a:p>
          <a:p>
            <a:pPr font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CH" sz="1200" dirty="0"/>
              <a:t>Hochschule Luzern: MAS Netto-Null in Unternehmen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/>
              <a:t>Éducation21: Themendossier Klima und andere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/>
              <a:t>ZKB: Nachhaltigkeitspreis für Lernende und MaturandInnen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 err="1"/>
              <a:t>Foodoo</a:t>
            </a:r>
            <a:r>
              <a:rPr lang="de-CH" sz="1200" dirty="0"/>
              <a:t>: Food Save-Angebote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/>
              <a:t>SBFI: Orientierungsrahmen Nachhaltige Entwicklung und Pauschale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CH" sz="1200" dirty="0"/>
              <a:t>BAFU/BFE: Beratungsangebot und Unterstützung bei Berufsrevisionen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Elevator Pitches und Marktplatz</a:t>
            </a:r>
            <a:endParaRPr lang="de-CH" sz="3000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1C099D0-0020-4FCE-ABB8-7975BF8BC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</p:spPr>
        <p:txBody>
          <a:bodyPr/>
          <a:lstStyle/>
          <a:p>
            <a:r>
              <a:rPr lang="de-CH" dirty="0"/>
              <a:t>Bildung für Netto-Null – Jede Reduktion zählt! 28.2.2024</a:t>
            </a:r>
          </a:p>
        </p:txBody>
      </p:sp>
    </p:spTree>
    <p:extLst>
      <p:ext uri="{BB962C8B-B14F-4D97-AF65-F5344CB8AC3E}">
        <p14:creationId xmlns:p14="http://schemas.microsoft.com/office/powerpoint/2010/main" val="110522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Programm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Bildung für Netto-Null – Jede Reduktion zählt! 28.2.2024</a:t>
            </a:r>
          </a:p>
        </p:txBody>
      </p:sp>
      <p:sp>
        <p:nvSpPr>
          <p:cNvPr id="27" name="Gleichschenkliges Dreieck 26"/>
          <p:cNvSpPr/>
          <p:nvPr/>
        </p:nvSpPr>
        <p:spPr bwMode="auto">
          <a:xfrm rot="5400000">
            <a:off x="4210079" y="3504397"/>
            <a:ext cx="1052501" cy="67079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7" tIns="42203" rIns="84407" bIns="42203" numCol="1" rtlCol="0" anchor="t" anchorCtr="0" compatLnSpc="1">
            <a:prstTxWarp prst="textNoShape">
              <a:avLst/>
            </a:prstTxWarp>
          </a:bodyPr>
          <a:lstStyle/>
          <a:p>
            <a:pPr defTabSz="844062"/>
            <a:endParaRPr lang="de-DE" sz="2215" b="0" dirty="0"/>
          </a:p>
        </p:txBody>
      </p:sp>
      <p:sp>
        <p:nvSpPr>
          <p:cNvPr id="28" name="Inhaltsplatzhalter 2"/>
          <p:cNvSpPr txBox="1">
            <a:spLocks/>
          </p:cNvSpPr>
          <p:nvPr/>
        </p:nvSpPr>
        <p:spPr bwMode="auto">
          <a:xfrm>
            <a:off x="1378380" y="994772"/>
            <a:ext cx="7542100" cy="368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Font typeface="Symbol" charset="2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13:30 	Begrüssung: Netto-Null 2050 – eine gemeinsame Wanderung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13:45	</a:t>
            </a:r>
            <a:r>
              <a:rPr lang="de-CH" sz="1800" dirty="0" err="1"/>
              <a:t>Klimaregnose</a:t>
            </a:r>
            <a:r>
              <a:rPr lang="de-CH" sz="1800" dirty="0"/>
              <a:t>: Klug unterwegs zur Netto-Null-Vision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14:10	Lebenslanges Lernen für das Klimaziel: Berufsbildung und berufliche 	Weiterbildung im Fokus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14:35	Praxisinput: Klimafreundliche Tagungsgestaltung durch die Lernenden vom 	BAFU, BFE und ASTRA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15:00	Elevator Pitches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>
                <a:highlight>
                  <a:srgbClr val="93B479"/>
                </a:highlight>
              </a:rPr>
              <a:t>15:20	Pause und Markt der Möglichkeiten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16:30	Podiumsdiskussion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17:10	Schlusswort der Tagung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dirty="0"/>
              <a:t>17:30	Apéro und Netzwerken</a:t>
            </a:r>
          </a:p>
          <a:p>
            <a:pPr marL="0" indent="0" defTabSz="844062">
              <a:buClr>
                <a:srgbClr val="008F85"/>
              </a:buClr>
              <a:buNone/>
              <a:defRPr/>
            </a:pPr>
            <a:endParaRPr lang="de-CH" sz="1847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8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B3645E-2559-430D-A2A7-3FA41FD70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AA9788E-8247-4F30-BC1B-D98FA605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Mentimeter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AA2B5E-B0B6-48B4-9675-8A12A3EC7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Bildung für Netto-Null – Jede Reduktion zählt! 28.2.2024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90CE367-43E2-4E52-AE21-E01F3828F8C8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 bwMode="auto">
          <a:xfrm>
            <a:off x="1295400" y="745622"/>
            <a:ext cx="6718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altLang="de-DE" sz="1800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kumimoji="0" lang="de-CH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ennen Sie zwei Kompetenzen, die zum Erreichen des Netto-Null-Ziels beitragen?​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Citez deux compétences qui contribuent à la réalisation de l'objectif "zéro net" ?</a:t>
            </a:r>
            <a:endParaRPr kumimoji="0" lang="fr-CH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1B5E25-31AE-4AF3-A53A-EA2AA357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33" y="1854697"/>
            <a:ext cx="2816550" cy="2816550"/>
          </a:xfrm>
          <a:prstGeom prst="rect">
            <a:avLst/>
          </a:prstGeom>
        </p:spPr>
      </p:pic>
      <p:pic>
        <p:nvPicPr>
          <p:cNvPr id="1026" name="Grafik 1">
            <a:extLst>
              <a:ext uri="{FF2B5EF4-FFF2-40B4-BE49-F238E27FC236}">
                <a16:creationId xmlns:a16="http://schemas.microsoft.com/office/drawing/2014/main" id="{F3EDBDF6-DEC1-4383-AA36-23706389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29196"/>
            <a:ext cx="38290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3349"/>
      </p:ext>
    </p:extLst>
  </p:cSld>
  <p:clrMapOvr>
    <a:masterClrMapping/>
  </p:clrMapOvr>
</p:sld>
</file>

<file path=ppt/theme/theme1.xml><?xml version="1.0" encoding="utf-8"?>
<a:theme xmlns:a="http://schemas.openxmlformats.org/drawingml/2006/main" name="CDBUND-Master">
  <a:themeElements>
    <a:clrScheme name="CDBUND-Master v3.13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5A8AF"/>
      </a:accent1>
      <a:accent2>
        <a:srgbClr val="294171"/>
      </a:accent2>
      <a:accent3>
        <a:srgbClr val="F1E21A"/>
      </a:accent3>
      <a:accent4>
        <a:srgbClr val="E1AE3A"/>
      </a:accent4>
      <a:accent5>
        <a:srgbClr val="BB006A"/>
      </a:accent5>
      <a:accent6>
        <a:srgbClr val="939393"/>
      </a:accent6>
      <a:hlink>
        <a:srgbClr val="0563C1"/>
      </a:hlink>
      <a:folHlink>
        <a:srgbClr val="0563C1"/>
      </a:folHlink>
    </a:clrScheme>
    <a:fontScheme name="CDBUND-Master-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 dirty="0" err="1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DBUND-Master-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3">
        <a:dk1>
          <a:srgbClr val="000000"/>
        </a:dk1>
        <a:lt1>
          <a:srgbClr val="FFFFFF"/>
        </a:lt1>
        <a:dk2>
          <a:srgbClr val="44546A"/>
        </a:dk2>
        <a:lt2>
          <a:srgbClr val="E6E6E6"/>
        </a:lt2>
        <a:accent1>
          <a:srgbClr val="05A8AF"/>
        </a:accent1>
        <a:accent2>
          <a:srgbClr val="294171"/>
        </a:accent2>
        <a:accent3>
          <a:srgbClr val="F1E21A"/>
        </a:accent3>
        <a:accent4>
          <a:srgbClr val="E1AE3A"/>
        </a:accent4>
        <a:accent5>
          <a:srgbClr val="BB006A"/>
        </a:accent5>
        <a:accent6>
          <a:srgbClr val="939393"/>
        </a:accent6>
        <a:hlink>
          <a:srgbClr val="0563C1"/>
        </a:hlink>
        <a:folHlink>
          <a:srgbClr val="0563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4DB35D-F828-4804-B7E1-60B92A21C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0C8D1-BB0D-442D-91FB-99F6118B0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F814F9-2F65-480C-B96A-1EC75F165DA2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Vorlagepraesgsvbsd4zu3</Template>
  <TotalTime>0</TotalTime>
  <Words>880</Words>
  <Application>Microsoft Office PowerPoint</Application>
  <PresentationFormat>Bildschirmpräsentation (16:9)</PresentationFormat>
  <Paragraphs>162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PT Sans</vt:lpstr>
      <vt:lpstr>Symbol</vt:lpstr>
      <vt:lpstr>Times</vt:lpstr>
      <vt:lpstr>CDBUND-Master</vt:lpstr>
      <vt:lpstr>Bildung für Netto-Null Jede Reduktion zählt!  Mittwoch, 28. Februar 2024</vt:lpstr>
      <vt:lpstr>Programm</vt:lpstr>
      <vt:lpstr>Begrüssung</vt:lpstr>
      <vt:lpstr>Keynote 1</vt:lpstr>
      <vt:lpstr>Keynote 2</vt:lpstr>
      <vt:lpstr>Praxisinput</vt:lpstr>
      <vt:lpstr>Elevator Pitches und Marktplatz</vt:lpstr>
      <vt:lpstr>Programm</vt:lpstr>
      <vt:lpstr>Mentimeter</vt:lpstr>
      <vt:lpstr>Schlusswort… </vt:lpstr>
      <vt:lpstr>Kontakt</vt:lpstr>
      <vt:lpstr>PowerPoint-Präsentation</vt:lpstr>
      <vt:lpstr>Bevor wir gehen…</vt:lpstr>
      <vt:lpstr>Wir brauchen Ihr Feedback!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Gehrig Nadine BAFU</cp:lastModifiedBy>
  <cp:revision>177</cp:revision>
  <cp:lastPrinted>2024-02-28T07:44:10Z</cp:lastPrinted>
  <dcterms:created xsi:type="dcterms:W3CDTF">2022-10-14T09:55:52Z</dcterms:created>
  <dcterms:modified xsi:type="dcterms:W3CDTF">2024-02-28T07:44:13Z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äsentationsdatum">
    <vt:lpwstr>/data:Dokument/data:Erstellungsdatum/data:Langformat</vt:lpwstr>
  </property>
  <property fmtid="{D5CDD505-2E9C-101B-9397-08002B2CF9AE}" pid="3" name="Autor Nachname">
    <vt:lpwstr>/data:Dokument/data:Benutzer/data:Person/data:Nachname</vt:lpwstr>
  </property>
  <property fmtid="{D5CDD505-2E9C-101B-9397-08002B2CF9AE}" pid="4" name="Autor Vorname">
    <vt:lpwstr>/data:Dokument/data:Benutzer/data:Person/data:Vorname</vt:lpwstr>
  </property>
</Properties>
</file>