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yclimate.sharepoint.com/sites/Bildungsangebot/Freigegebene%20Dokumente/Energie-%20und%20Klimawerkstatt%20(EKW)/05_Umsetzung/01_Interventionen/02_Pilotcases/01%20Live-Case_Nachhaltige%20Veranstaltungen%20-%20Bafu/02%20Entwicklung/01_Inhalte/2023_Demo-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CH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CCE-4E60-AFFA-23993A3EAA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CCE-4E60-AFFA-23993A3EAA70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CCE-4E60-AFFA-23993A3EAA7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CCE-4E60-AFFA-23993A3EAA70}"/>
              </c:ext>
            </c:extLst>
          </c:dPt>
          <c:dPt>
            <c:idx val="4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CCE-4E60-AFFA-23993A3EAA7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CCE-4E60-AFFA-23993A3EAA70}"/>
              </c:ext>
            </c:extLst>
          </c:dPt>
          <c:dLbls>
            <c:dLbl>
              <c:idx val="0"/>
              <c:layout>
                <c:manualLayout>
                  <c:x val="0.1571765549430269"/>
                  <c:y val="4.30883854748034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>
                        <a:solidFill>
                          <a:schemeClr val="accent5">
                            <a:lumMod val="50000"/>
                          </a:schemeClr>
                        </a:solidFill>
                        <a:latin typeface="Frutiger LT Com 45 Light" panose="020B0303030504020204" pitchFamily="34" charset="0"/>
                      </a:rPr>
                      <a:t>Electricité</a:t>
                    </a:r>
                    <a:r>
                      <a:rPr lang="en-US" sz="1100" b="1" i="0" u="none" strike="noStrike" kern="1200" spc="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utiger LT Com 45 Light" panose="020B0303030504020204" pitchFamily="34" charset="0"/>
                      </a:rPr>
                      <a:t>
1%</a:t>
                    </a:r>
                    <a:endParaRPr lang="en-US" baseline="0" dirty="0">
                      <a:solidFill>
                        <a:schemeClr val="accent5">
                          <a:lumMod val="50000"/>
                        </a:schemeClr>
                      </a:solidFill>
                      <a:latin typeface="Frutiger LT Com 45 Light" panose="020B0303030504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CCE-4E60-AFFA-23993A3EAA70}"/>
                </c:ext>
              </c:extLst>
            </c:dLbl>
            <c:dLbl>
              <c:idx val="1"/>
              <c:layout>
                <c:manualLayout>
                  <c:x val="-4.4150119821978777E-3"/>
                  <c:y val="1.78927888510016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>
                        <a:solidFill>
                          <a:schemeClr val="accent2">
                            <a:lumMod val="75000"/>
                          </a:schemeClr>
                        </a:solidFill>
                        <a:latin typeface="Frutiger LT Com 45 Light" panose="020B0303030504020204" pitchFamily="34" charset="0"/>
                      </a:rPr>
                      <a:t>Mobilité</a:t>
                    </a:r>
                    <a:r>
                      <a:rPr lang="en-US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Frutiger LT Com 45 Light" panose="020B0303030504020204" pitchFamily="34" charset="0"/>
                      </a:rPr>
                      <a:t>
</a:t>
                    </a:r>
                    <a:fld id="{8C5D7866-23F3-4F30-92DB-74684B555203}" type="PERCENTAGE">
                      <a:rPr lang="en-US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Frutiger LT Com 45 Light" panose="020B0303030504020204" pitchFamily="34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[PROZENTSATZ]</a:t>
                    </a:fld>
                    <a:endParaRPr lang="en-US" baseline="0" dirty="0">
                      <a:solidFill>
                        <a:schemeClr val="accent2">
                          <a:lumMod val="75000"/>
                        </a:schemeClr>
                      </a:solidFill>
                      <a:latin typeface="Frutiger LT Com 45 Light" panose="020B0303030504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CCE-4E60-AFFA-23993A3EAA70}"/>
                </c:ext>
              </c:extLst>
            </c:dLbl>
            <c:dLbl>
              <c:idx val="2"/>
              <c:layout>
                <c:manualLayout>
                  <c:x val="-2.3238200695124955E-17"/>
                  <c:y val="-4.30883854748034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183482C-EF6F-4E46-9348-BB1798CDAC46}" type="CATEGORYNAME">
                      <a: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Frutiger LT Com 45 Light" panose="020B0303030504020204" pitchFamily="34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[RUBRIKENNAME]</a:t>
                    </a:fld>
                    <a:r>
                      <a:rPr lang="en-US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Frutiger LT Com 45 Light" panose="020B0303030504020204" pitchFamily="34" charset="0"/>
                      </a:rPr>
                      <a:t>
</a:t>
                    </a:r>
                    <a:fld id="{67849390-0C4B-4CCF-A282-FBCB910C2806}" type="PERCENTAGE">
                      <a:rPr lang="en-US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Frutiger LT Com 45 Light" panose="020B0303030504020204" pitchFamily="34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[PROZENTSATZ]</a:t>
                    </a:fld>
                    <a:endParaRPr lang="en-US" baseline="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Frutiger LT Com 45 Light" panose="020B0303030504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CCE-4E60-AFFA-23993A3EAA70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>
                        <a:solidFill>
                          <a:schemeClr val="accent4">
                            <a:lumMod val="75000"/>
                          </a:schemeClr>
                        </a:solidFill>
                        <a:latin typeface="Frutiger LT Com 45 Light" panose="020B0303030504020204" pitchFamily="34" charset="0"/>
                      </a:rPr>
                      <a:t>Nourriture</a:t>
                    </a:r>
                    <a:r>
                      <a:rPr lang="en-US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Frutiger LT Com 45 Light" panose="020B0303030504020204" pitchFamily="34" charset="0"/>
                      </a:rPr>
                      <a:t> et </a:t>
                    </a:r>
                    <a:r>
                      <a:rPr lang="en-US" dirty="0" err="1">
                        <a:solidFill>
                          <a:schemeClr val="accent4">
                            <a:lumMod val="75000"/>
                          </a:schemeClr>
                        </a:solidFill>
                        <a:latin typeface="Frutiger LT Com 45 Light" panose="020B0303030504020204" pitchFamily="34" charset="0"/>
                      </a:rPr>
                      <a:t>boissons</a:t>
                    </a:r>
                    <a:r>
                      <a:rPr lang="en-US" baseline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Frutiger LT Com 45 Light" panose="020B0303030504020204" pitchFamily="34" charset="0"/>
                      </a:rPr>
                      <a:t>
</a:t>
                    </a:r>
                    <a:fld id="{15FAEF01-C83B-414F-8E89-EB5B572AF1F0}" type="PERCENTAGE">
                      <a:rPr lang="en-US" baseline="0">
                        <a:solidFill>
                          <a:schemeClr val="accent4">
                            <a:lumMod val="75000"/>
                          </a:schemeClr>
                        </a:solidFill>
                        <a:latin typeface="Frutiger LT Com 45 Light" panose="020B0303030504020204" pitchFamily="34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[PROZENTSATZ]</a:t>
                    </a:fld>
                    <a:endParaRPr lang="en-US" baseline="0" dirty="0">
                      <a:solidFill>
                        <a:schemeClr val="accent4">
                          <a:lumMod val="75000"/>
                        </a:schemeClr>
                      </a:solidFill>
                      <a:latin typeface="Frutiger LT Com 45 Light" panose="020B0303030504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CCE-4E60-AFFA-23993A3EAA70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Frutiger LT Com 45 Light" panose="020B0303030504020204" pitchFamily="34" charset="0"/>
                      </a:rPr>
                      <a:t>Matériel</a:t>
                    </a:r>
                    <a:r>
                      <a:rPr lang="en-US" baseline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Frutiger LT Com 45 Light" panose="020B0303030504020204" pitchFamily="34" charset="0"/>
                      </a:rPr>
                      <a:t>
</a:t>
                    </a:r>
                    <a:fld id="{66F6FF1A-FADD-441A-9BC9-EB6982667402}" type="PERCENTAGE">
                      <a:rPr lang="en-US" baseline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Frutiger LT Com 45 Light" panose="020B0303030504020204" pitchFamily="34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[PROZENTSATZ]</a:t>
                    </a:fld>
                    <a:endParaRPr lang="en-US" baseline="0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Frutiger LT Com 45 Light" panose="020B0303030504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CCE-4E60-AFFA-23993A3EAA70}"/>
                </c:ext>
              </c:extLst>
            </c:dLbl>
            <c:dLbl>
              <c:idx val="5"/>
              <c:layout>
                <c:manualLayout>
                  <c:x val="8.4926041783732323E-2"/>
                  <c:y val="-8.207311519010185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>
                        <a:solidFill>
                          <a:schemeClr val="accent5">
                            <a:lumMod val="50000"/>
                          </a:schemeClr>
                        </a:solidFill>
                        <a:latin typeface="Frutiger LT Com 45 Light" panose="020B0303030504020204" pitchFamily="34" charset="0"/>
                      </a:rPr>
                      <a:t>Déchets</a:t>
                    </a:r>
                    <a:r>
                      <a:rPr lang="en-US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utiger LT Com 45 Light" panose="020B0303030504020204" pitchFamily="34" charset="0"/>
                      </a:rPr>
                      <a:t> et </a:t>
                    </a:r>
                    <a:r>
                      <a:rPr lang="en-US" dirty="0" err="1">
                        <a:solidFill>
                          <a:schemeClr val="accent5">
                            <a:lumMod val="50000"/>
                          </a:schemeClr>
                        </a:solidFill>
                        <a:latin typeface="Frutiger LT Com 45 Light" panose="020B0303030504020204" pitchFamily="34" charset="0"/>
                      </a:rPr>
                      <a:t>recyclage</a:t>
                    </a:r>
                    <a:r>
                      <a:rPr lang="en-US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utiger LT Com 45 Light" panose="020B0303030504020204" pitchFamily="34" charset="0"/>
                      </a:rPr>
                      <a:t>
</a:t>
                    </a:r>
                    <a:fld id="{FE9E2351-B855-4A15-B168-7A15CA77D5DA}" type="PERCENTAGE">
                      <a:rPr lang="en-US" baseline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Frutiger LT Com 45 Light" panose="020B0303030504020204" pitchFamily="34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[PROZENTSATZ]</a:t>
                    </a:fld>
                    <a:endParaRPr lang="en-US" baseline="0" dirty="0">
                      <a:solidFill>
                        <a:schemeClr val="accent5">
                          <a:lumMod val="50000"/>
                        </a:schemeClr>
                      </a:solidFill>
                      <a:latin typeface="Frutiger LT Com 45 Light" panose="020B0303030504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0CCE-4E60-AFFA-23993A3EAA7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'[2023_Demo-Footprint Event.xlsx]Tabelle1'!$D$16:$D$21</c:f>
              <c:strCache>
                <c:ptCount val="6"/>
                <c:pt idx="0">
                  <c:v>Strom</c:v>
                </c:pt>
                <c:pt idx="1">
                  <c:v>Mobilität</c:v>
                </c:pt>
                <c:pt idx="2">
                  <c:v>Transport</c:v>
                </c:pt>
                <c:pt idx="3">
                  <c:v>Verpflegung und Getränke</c:v>
                </c:pt>
                <c:pt idx="4">
                  <c:v>Material</c:v>
                </c:pt>
                <c:pt idx="5">
                  <c:v>Abfall und Recycling</c:v>
                </c:pt>
              </c:strCache>
            </c:strRef>
          </c:cat>
          <c:val>
            <c:numRef>
              <c:f>'[2023_Demo-Footprint Event.xlsx]Tabelle1'!$E$16:$E$21</c:f>
              <c:numCache>
                <c:formatCode>#,##0.0000\ "t CO₂e cat"</c:formatCode>
                <c:ptCount val="6"/>
                <c:pt idx="0">
                  <c:v>7.1719752522969799E-3</c:v>
                </c:pt>
                <c:pt idx="1">
                  <c:v>1.0598534190550382</c:v>
                </c:pt>
                <c:pt idx="2">
                  <c:v>4.7674362337248317E-2</c:v>
                </c:pt>
                <c:pt idx="3">
                  <c:v>0.31583458420982874</c:v>
                </c:pt>
                <c:pt idx="4">
                  <c:v>4.1920013868125501E-2</c:v>
                </c:pt>
                <c:pt idx="5">
                  <c:v>1.2059423949832213E-3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CCE-4E60-AFFA-23993A3EAA7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>
                <a:ln w="19050"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CB9A-386A-404B-B176-312302C6E49A}" type="datetimeFigureOut">
              <a:rPr lang="de-CH" smtClean="0"/>
              <a:t>26.02.2024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352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CB9A-386A-404B-B176-312302C6E49A}" type="datetimeFigureOut">
              <a:rPr lang="de-CH" smtClean="0"/>
              <a:t>26.02.2024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49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CB9A-386A-404B-B176-312302C6E49A}" type="datetimeFigureOut">
              <a:rPr lang="de-CH" smtClean="0"/>
              <a:t>26.02.2024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607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CB9A-386A-404B-B176-312302C6E49A}" type="datetimeFigureOut">
              <a:rPr lang="de-CH" smtClean="0"/>
              <a:t>26.02.2024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2368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B13F0BA-314B-46CD-8F01-910C3AD282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 w="19050">
                  <a:noFill/>
                </a:ln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SzPct val="70000"/>
              <a:buFont typeface="Wingdings" panose="05000000000000000000" pitchFamily="2" charset="2"/>
              <a:buChar char=""/>
              <a:defRPr/>
            </a:lvl1pPr>
            <a:lvl2pPr marL="685800" indent="-228600">
              <a:buSzPct val="70000"/>
              <a:buFont typeface="Wingdings" panose="05000000000000000000" pitchFamily="2" charset="2"/>
              <a:buChar char=""/>
              <a:defRPr/>
            </a:lvl2pPr>
            <a:lvl3pPr marL="1143000" indent="-228600">
              <a:buSzPct val="70000"/>
              <a:buFont typeface="Wingdings" panose="05000000000000000000" pitchFamily="2" charset="2"/>
              <a:buChar char=""/>
              <a:defRPr/>
            </a:lvl3pPr>
            <a:lvl4pPr marL="1600200" indent="-228600">
              <a:buSzPct val="70000"/>
              <a:buFont typeface="Wingdings" panose="05000000000000000000" pitchFamily="2" charset="2"/>
              <a:buChar char=""/>
              <a:defRPr/>
            </a:lvl4pPr>
            <a:lvl5pPr marL="2057400" indent="-228600">
              <a:buSzPct val="70000"/>
              <a:buFont typeface="Wingdings" panose="05000000000000000000" pitchFamily="2" charset="2"/>
              <a:buChar char="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CB9A-386A-404B-B176-312302C6E49A}" type="datetimeFigureOut">
              <a:rPr lang="de-CH" smtClean="0"/>
              <a:t>26.02.2024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453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CB9A-386A-404B-B176-312302C6E49A}" type="datetimeFigureOut">
              <a:rPr lang="de-CH" smtClean="0"/>
              <a:t>26.02.2024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493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CB9A-386A-404B-B176-312302C6E49A}" type="datetimeFigureOut">
              <a:rPr lang="de-CH" smtClean="0"/>
              <a:t>26.02.2024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581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CB9A-386A-404B-B176-312302C6E49A}" type="datetimeFigureOut">
              <a:rPr lang="de-CH" smtClean="0"/>
              <a:t>26.02.2024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715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CB9A-386A-404B-B176-312302C6E49A}" type="datetimeFigureOut">
              <a:rPr lang="de-CH" smtClean="0"/>
              <a:t>26.02.2024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570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CB9A-386A-404B-B176-312302C6E49A}" type="datetimeFigureOut">
              <a:rPr lang="de-CH" smtClean="0"/>
              <a:t>26.02.2024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049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CB9A-386A-404B-B176-312302C6E49A}" type="datetimeFigureOut">
              <a:rPr lang="de-CH" smtClean="0"/>
              <a:t>26.02.2024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9148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CB9A-386A-404B-B176-312302C6E49A}" type="datetimeFigureOut">
              <a:rPr lang="de-CH" smtClean="0"/>
              <a:t>26.02.2024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613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50A4689-0F82-427F-B590-162A0D0A168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Blur/>
                    </a14:imgEffect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4CB9A-386A-404B-B176-312302C6E49A}" type="datetimeFigureOut">
              <a:rPr lang="de-CH" smtClean="0"/>
              <a:t>26.02.2024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B6E70-72CE-4B03-A802-FE209B096C72}" type="slidenum">
              <a:rPr lang="de-CH" smtClean="0"/>
              <a:t>‹Nr.›</a:t>
            </a:fld>
            <a:endParaRPr lang="de-CH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CB87E5C7-EA73-4254-BA40-26FCB5C9D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81" y="213925"/>
            <a:ext cx="277200" cy="3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277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 w="19050">
            <a:noFill/>
          </a:ln>
          <a:solidFill>
            <a:schemeClr val="bg1"/>
          </a:solidFill>
          <a:latin typeface="Frutiger LT Com 65 Bold" panose="020B0803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SzPct val="100000"/>
        <a:buFont typeface="Wingdings" panose="05000000000000000000" pitchFamily="2" charset="2"/>
        <a:buChar char=""/>
        <a:defRPr sz="2800" kern="1200">
          <a:solidFill>
            <a:schemeClr val="bg1"/>
          </a:solidFill>
          <a:latin typeface="Frutiger LT Com 45 Light" panose="020B0303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SzPct val="100000"/>
        <a:buFont typeface="Wingdings" panose="05000000000000000000" pitchFamily="2" charset="2"/>
        <a:buChar char=""/>
        <a:defRPr sz="2400" kern="1200">
          <a:solidFill>
            <a:schemeClr val="bg1"/>
          </a:solidFill>
          <a:latin typeface="Frutiger LT Com 45 Light" panose="020B0303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SzPct val="100000"/>
        <a:buFont typeface="Wingdings" panose="05000000000000000000" pitchFamily="2" charset="2"/>
        <a:buChar char=""/>
        <a:defRPr sz="2000" kern="1200">
          <a:solidFill>
            <a:schemeClr val="bg1"/>
          </a:solidFill>
          <a:latin typeface="Frutiger LT Com 45 Light" panose="020B0303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SzPct val="100000"/>
        <a:buFont typeface="Wingdings" panose="05000000000000000000" pitchFamily="2" charset="2"/>
        <a:buChar char=""/>
        <a:defRPr sz="1800" kern="1200">
          <a:solidFill>
            <a:schemeClr val="bg1"/>
          </a:solidFill>
          <a:latin typeface="Frutiger LT Com 45 Light" panose="020B0303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SzPct val="100000"/>
        <a:buFont typeface="Wingdings" panose="05000000000000000000" pitchFamily="2" charset="2"/>
        <a:buChar char=""/>
        <a:defRPr sz="1800" kern="1200">
          <a:solidFill>
            <a:schemeClr val="bg1"/>
          </a:solidFill>
          <a:latin typeface="Frutiger LT Com 45 Light" panose="020B0303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Arial" panose="020B0604020202020204" pitchFamily="34" charset="0"/>
              </a:rPr>
              <a:t>Notre planification pour un événement respectueux du climat</a:t>
            </a:r>
            <a:endParaRPr lang="de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49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CE460C-4F57-44A6-AD7B-EFE912209C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err="1"/>
              <a:t>Déroulement</a:t>
            </a:r>
            <a:r>
              <a:rPr lang="de-CH" dirty="0"/>
              <a:t> de la </a:t>
            </a:r>
            <a:r>
              <a:rPr lang="de-CH" dirty="0" err="1"/>
              <a:t>planification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4526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32342-2F6D-478A-A18B-9674409C6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Déroulement</a:t>
            </a:r>
            <a:r>
              <a:rPr lang="de-CH" dirty="0"/>
              <a:t> – </a:t>
            </a:r>
            <a:r>
              <a:rPr lang="de-CH" dirty="0" err="1"/>
              <a:t>Projet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8F9948-AF49-4B55-8979-B9C2C713E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de-CH" dirty="0"/>
              <a:t> </a:t>
            </a:r>
            <a:r>
              <a:rPr lang="fr-FR" dirty="0">
                <a:effectLst/>
                <a:latin typeface="Frutiger LT Com 45 Light" panose="020B0303030504020204"/>
                <a:ea typeface="Times New Roman" panose="02020603050405020304" pitchFamily="18" charset="0"/>
              </a:rPr>
              <a:t>Introduction de </a:t>
            </a:r>
            <a:r>
              <a:rPr lang="fr-FR" dirty="0" err="1">
                <a:effectLst/>
                <a:latin typeface="Frutiger LT Com 45 Light" panose="020B0303030504020204"/>
                <a:ea typeface="Times New Roman" panose="02020603050405020304" pitchFamily="18" charset="0"/>
              </a:rPr>
              <a:t>myclimate</a:t>
            </a:r>
            <a:r>
              <a:rPr lang="fr-FR" dirty="0">
                <a:effectLst/>
                <a:latin typeface="Frutiger LT Com 45 Light" panose="020B0303030504020204"/>
                <a:ea typeface="Times New Roman" panose="02020603050405020304" pitchFamily="18" charset="0"/>
              </a:rPr>
              <a:t> </a:t>
            </a:r>
          </a:p>
          <a:p>
            <a:pPr lvl="0">
              <a:buFont typeface="Arial" panose="020B0604020202020204" pitchFamily="34" charset="0"/>
              <a:buChar char="•"/>
            </a:pPr>
            <a:endParaRPr lang="fr-FR" dirty="0">
              <a:effectLst/>
              <a:latin typeface="Frutiger LT Com 45 Light" panose="020B0303030504020204"/>
              <a:ea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Frutiger LT Com 45 Light" panose="020B0303030504020204"/>
                <a:ea typeface="Times New Roman" panose="02020603050405020304" pitchFamily="18" charset="0"/>
              </a:rPr>
              <a:t>Groupes : Alimentation, Mobilité, Programme / Communication, Bâtiment / Matériel </a:t>
            </a:r>
          </a:p>
          <a:p>
            <a:pPr lvl="0">
              <a:buFont typeface="Arial" panose="020B0604020202020204" pitchFamily="34" charset="0"/>
              <a:buChar char="•"/>
            </a:pPr>
            <a:endParaRPr lang="fr-FR" dirty="0">
              <a:effectLst/>
              <a:latin typeface="Frutiger LT Com 45 Light" panose="020B0303030504020204"/>
              <a:ea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Frutiger LT Com 45 Light" panose="020B0303030504020204"/>
                <a:ea typeface="Times New Roman" panose="02020603050405020304" pitchFamily="18" charset="0"/>
              </a:rPr>
              <a:t>Plusieurs séances collectives</a:t>
            </a:r>
          </a:p>
          <a:p>
            <a:pPr lvl="0">
              <a:buFont typeface="Arial" panose="020B0604020202020204" pitchFamily="34" charset="0"/>
              <a:buChar char="•"/>
            </a:pPr>
            <a:endParaRPr lang="fr-FR" dirty="0">
              <a:effectLst/>
              <a:latin typeface="Frutiger LT Com 45 Light" panose="020B0303030504020204"/>
              <a:ea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Frutiger LT Com 45 Light" panose="020B0303030504020204"/>
                <a:ea typeface="Times New Roman" panose="02020603050405020304" pitchFamily="18" charset="0"/>
              </a:rPr>
              <a:t>Collaboration individuelle en groupes</a:t>
            </a: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CC60376-D211-4634-8157-08ED77DEB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56" y="211668"/>
            <a:ext cx="274344" cy="29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0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CDF465C-B497-4840-BA06-EEA792B1FB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err="1"/>
              <a:t>Conclusion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4097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ABF5A48-B788-455D-B087-12218813B3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err="1"/>
              <a:t>Ça</a:t>
            </a:r>
            <a:r>
              <a:rPr lang="de-CH" dirty="0"/>
              <a:t> a </a:t>
            </a:r>
            <a:r>
              <a:rPr lang="de-CH" dirty="0" err="1"/>
              <a:t>marché</a:t>
            </a:r>
            <a:r>
              <a:rPr lang="de-CH" dirty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425644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B5DD04D-CD8C-4E65-A47D-766E2D4E02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err="1"/>
              <a:t>Réflexion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6008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A8DCF8-CABD-4024-A6E2-4D983D678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Sources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E3EBD9-DD42-4671-BAD5-84BFAD642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/>
              <a:t>Contexte</a:t>
            </a:r>
            <a:r>
              <a:rPr lang="de-CH"/>
              <a:t> : </a:t>
            </a:r>
            <a:r>
              <a:rPr lang="de-CH" dirty="0"/>
              <a:t>Donald Tong (www.pexels.com)</a:t>
            </a:r>
          </a:p>
          <a:p>
            <a:endParaRPr lang="de-CH" dirty="0">
              <a:latin typeface="Frutiger LT Com 65 Bold" panose="020B0803030504020204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4C51A3-C108-4BE4-9A15-4BB61DC62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56" y="211668"/>
            <a:ext cx="274344" cy="29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6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49DBD30-0894-4033-A4CC-D3630AA3CC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Notre but</a:t>
            </a:r>
          </a:p>
        </p:txBody>
      </p:sp>
    </p:spTree>
    <p:extLst>
      <p:ext uri="{BB962C8B-B14F-4D97-AF65-F5344CB8AC3E}">
        <p14:creationId xmlns:p14="http://schemas.microsoft.com/office/powerpoint/2010/main" val="326987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0A61D00-EA6A-4A7E-B21F-FB0118DED7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sz="6000" dirty="0"/>
              <a:t>«Eine klimafreundliche Veranstaltung gestalten»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251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9E6675C-1043-4515-8560-2C90BB6B0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err="1"/>
              <a:t>L'équipe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237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5729AD1-7C57-4CD8-9F54-3A2F1DC2C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3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5C9B8B-057C-4B88-AE9A-456448CAB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Notre but - Le changement climatique </a:t>
            </a:r>
            <a:r>
              <a:rPr lang="fr-FR" sz="1400" dirty="0"/>
              <a:t>(encore une fois)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03A1FC-5173-411C-BA8E-015500657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Il est réel</a:t>
            </a:r>
          </a:p>
          <a:p>
            <a:endParaRPr lang="fr-FR" dirty="0"/>
          </a:p>
          <a:p>
            <a:r>
              <a:rPr lang="fr-FR" dirty="0"/>
              <a:t>Nous sommes la cause</a:t>
            </a:r>
          </a:p>
          <a:p>
            <a:endParaRPr lang="fr-FR" dirty="0"/>
          </a:p>
          <a:p>
            <a:r>
              <a:rPr lang="fr-FR" dirty="0"/>
              <a:t>Il est dangereux</a:t>
            </a:r>
          </a:p>
          <a:p>
            <a:endParaRPr lang="fr-FR" dirty="0"/>
          </a:p>
          <a:p>
            <a:r>
              <a:rPr lang="fr-FR" dirty="0"/>
              <a:t>Les spécialistes</a:t>
            </a:r>
          </a:p>
          <a:p>
            <a:endParaRPr lang="fr-FR" dirty="0"/>
          </a:p>
          <a:p>
            <a:r>
              <a:rPr lang="fr-FR" dirty="0"/>
              <a:t>Nous pouvons encore faire quelque chose</a:t>
            </a: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EBC71A6-985F-47FC-B32E-2F1590B88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56" y="211668"/>
            <a:ext cx="274344" cy="29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8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5C9B8B-057C-4B88-AE9A-456448CAB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Notre but - Le changement climatique </a:t>
            </a:r>
            <a:r>
              <a:rPr lang="fr-FR" sz="1400" dirty="0"/>
              <a:t>(encore une fois)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03A1FC-5173-411C-BA8E-015500657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Il est réel</a:t>
            </a:r>
          </a:p>
          <a:p>
            <a:endParaRPr lang="fr-FR" dirty="0"/>
          </a:p>
          <a:p>
            <a:r>
              <a:rPr lang="fr-FR" dirty="0"/>
              <a:t>Nous sommes la cause</a:t>
            </a:r>
          </a:p>
          <a:p>
            <a:endParaRPr lang="fr-FR" dirty="0"/>
          </a:p>
          <a:p>
            <a:r>
              <a:rPr lang="fr-FR" dirty="0"/>
              <a:t>Il est dangereux</a:t>
            </a:r>
          </a:p>
          <a:p>
            <a:endParaRPr lang="fr-FR" dirty="0"/>
          </a:p>
          <a:p>
            <a:r>
              <a:rPr lang="fr-FR" dirty="0"/>
              <a:t>Les spécialistes</a:t>
            </a:r>
          </a:p>
          <a:p>
            <a:endParaRPr lang="fr-FR" dirty="0"/>
          </a:p>
          <a:p>
            <a:r>
              <a:rPr lang="fr-FR" dirty="0"/>
              <a:t>Nous pouvons encore faire quelque chose</a:t>
            </a: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9B9DD25-B8F5-4885-9F34-5117217D8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56" y="211668"/>
            <a:ext cx="274344" cy="29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6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2F22DD-70D4-4188-B68D-7BA24C93D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Notre but -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statistiques</a:t>
            </a:r>
            <a:endParaRPr lang="de-CH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9DE72DFC-6A6B-468A-859B-17F30732A5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925269"/>
              </p:ext>
            </p:extLst>
          </p:nvPr>
        </p:nvGraphicFramePr>
        <p:xfrm>
          <a:off x="838200" y="1182255"/>
          <a:ext cx="10515600" cy="5975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AE2106F6-72FB-4279-A6E9-D6A78E8C1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56" y="211668"/>
            <a:ext cx="274344" cy="29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5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E2BB24-A8DA-498A-9338-28502A9C7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Notre but -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domaines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7B6E6A-79FB-4100-B1EA-E93B97681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Alimentation</a:t>
            </a:r>
          </a:p>
          <a:p>
            <a:endParaRPr lang="de-CH" dirty="0"/>
          </a:p>
          <a:p>
            <a:r>
              <a:rPr lang="de-CH" dirty="0" err="1"/>
              <a:t>Mobilité</a:t>
            </a:r>
            <a:endParaRPr lang="de-CH" dirty="0"/>
          </a:p>
          <a:p>
            <a:endParaRPr lang="de-CH" dirty="0"/>
          </a:p>
          <a:p>
            <a:r>
              <a:rPr lang="de-CH" dirty="0"/>
              <a:t>Programme &amp; </a:t>
            </a:r>
            <a:r>
              <a:rPr lang="de-CH" dirty="0" err="1"/>
              <a:t>communication</a:t>
            </a:r>
            <a:endParaRPr lang="de-CH" dirty="0"/>
          </a:p>
          <a:p>
            <a:endParaRPr lang="de-CH" dirty="0"/>
          </a:p>
          <a:p>
            <a:r>
              <a:rPr lang="de-CH" dirty="0" err="1"/>
              <a:t>Bâtiment</a:t>
            </a:r>
            <a:r>
              <a:rPr lang="de-CH" dirty="0"/>
              <a:t> &amp; </a:t>
            </a:r>
            <a:r>
              <a:rPr lang="de-CH" dirty="0" err="1"/>
              <a:t>matériel</a:t>
            </a: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19E02C6-9388-4377-95B0-3856179BF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56" y="211668"/>
            <a:ext cx="274344" cy="29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ign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ECE98A27-5F9B-4079-B898-22414CFBF64F}" vid="{CF671C98-0916-48D5-A2CE-A4A45762BA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Design1</Template>
  <TotalTime>0</TotalTime>
  <Words>165</Words>
  <Application>Microsoft Office PowerPoint</Application>
  <PresentationFormat>Breitbild</PresentationFormat>
  <Paragraphs>53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Frutiger LT Com 45 Light</vt:lpstr>
      <vt:lpstr>Frutiger LT Com 65 Bold</vt:lpstr>
      <vt:lpstr>Wingdings</vt:lpstr>
      <vt:lpstr>Design1</vt:lpstr>
      <vt:lpstr>Notre planification pour un événement respectueux du climat</vt:lpstr>
      <vt:lpstr>Notre but</vt:lpstr>
      <vt:lpstr>«Eine klimafreundliche Veranstaltung gestalten»</vt:lpstr>
      <vt:lpstr>L'équipe</vt:lpstr>
      <vt:lpstr>PowerPoint-Präsentation</vt:lpstr>
      <vt:lpstr>Notre but - Le changement climatique (encore une fois)</vt:lpstr>
      <vt:lpstr>Notre but - Le changement climatique (encore une fois)</vt:lpstr>
      <vt:lpstr>Notre but - Les statistiques</vt:lpstr>
      <vt:lpstr>Notre but - Les domaines</vt:lpstr>
      <vt:lpstr>Déroulement de la planification</vt:lpstr>
      <vt:lpstr>Déroulement – Projet</vt:lpstr>
      <vt:lpstr>Conclusion</vt:lpstr>
      <vt:lpstr>Ça a marché !</vt:lpstr>
      <vt:lpstr>Réflexion</vt:lpstr>
      <vt:lpstr>Sources </vt:lpstr>
    </vt:vector>
  </TitlesOfParts>
  <Company>Bundesverwaltung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Notre planification pour un événement respectueux du climat</dc:title>
  <dc:creator>Mataj Andrra BAFU</dc:creator>
  <cp:lastModifiedBy>Gehrig Nadine BAFU</cp:lastModifiedBy>
  <cp:revision>14</cp:revision>
  <dcterms:created xsi:type="dcterms:W3CDTF">2024-02-26T09:40:29Z</dcterms:created>
  <dcterms:modified xsi:type="dcterms:W3CDTF">2024-02-26T14:29:11Z</dcterms:modified>
</cp:coreProperties>
</file>