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65" r:id="rId7"/>
    <p:sldId id="259" r:id="rId8"/>
    <p:sldId id="260" r:id="rId9"/>
    <p:sldId id="266" r:id="rId10"/>
    <p:sldId id="267" r:id="rId11"/>
    <p:sldId id="268" r:id="rId12"/>
    <p:sldId id="269" r:id="rId13"/>
    <p:sldId id="275" r:id="rId14"/>
    <p:sldId id="263" r:id="rId15"/>
    <p:sldId id="270" r:id="rId16"/>
    <p:sldId id="274" r:id="rId17"/>
    <p:sldId id="272" r:id="rId18"/>
    <p:sldId id="273" r:id="rId19"/>
  </p:sldIdLst>
  <p:sldSz cx="9144000" cy="5143500" type="screen16x9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" userDrawn="1">
          <p15:clr>
            <a:srgbClr val="A4A3A4"/>
          </p15:clr>
        </p15:guide>
        <p15:guide id="2" orient="horz" pos="191" userDrawn="1">
          <p15:clr>
            <a:srgbClr val="A4A3A4"/>
          </p15:clr>
        </p15:guide>
        <p15:guide id="3" orient="horz" pos="327" userDrawn="1">
          <p15:clr>
            <a:srgbClr val="A4A3A4"/>
          </p15:clr>
        </p15:guide>
        <p15:guide id="4" orient="horz" pos="293" userDrawn="1">
          <p15:clr>
            <a:srgbClr val="A4A3A4"/>
          </p15:clr>
        </p15:guide>
        <p15:guide id="8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3A6"/>
    <a:srgbClr val="93B479"/>
    <a:srgbClr val="69A452"/>
    <a:srgbClr val="0C9C5E"/>
    <a:srgbClr val="233731"/>
    <a:srgbClr val="000000"/>
    <a:srgbClr val="ED181E"/>
    <a:srgbClr val="F0F5FD"/>
    <a:srgbClr val="E8F0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442" autoAdjust="0"/>
  </p:normalViewPr>
  <p:slideViewPr>
    <p:cSldViewPr snapToGrid="0" showGuides="1">
      <p:cViewPr varScale="1">
        <p:scale>
          <a:sx n="91" d="100"/>
          <a:sy n="91" d="100"/>
        </p:scale>
        <p:origin x="560" y="44"/>
      </p:cViewPr>
      <p:guideLst>
        <p:guide orient="horz" pos="701"/>
        <p:guide orient="horz" pos="191"/>
        <p:guide orient="horz" pos="327"/>
        <p:guide orient="horz" pos="29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10"/>
        <p:guide pos="211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900" y="4690269"/>
            <a:ext cx="55702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05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070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Ganzes</a:t>
            </a:r>
            <a:r>
              <a:rPr lang="en-US">
                <a:latin typeface="Calibri"/>
                <a:ea typeface="Calibri"/>
                <a:cs typeface="Calibri"/>
              </a:rPr>
              <a:t> Team </a:t>
            </a:r>
            <a:r>
              <a:rPr lang="en-US" err="1">
                <a:latin typeface="Calibri"/>
                <a:ea typeface="Calibri"/>
                <a:cs typeface="Calibri"/>
              </a:rPr>
              <a:t>kommt</a:t>
            </a:r>
            <a:r>
              <a:rPr lang="en-US">
                <a:latin typeface="Calibri"/>
                <a:ea typeface="Calibri"/>
                <a:cs typeface="Calibri"/>
              </a:rPr>
              <a:t> auf die Bühne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88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1" y="1736202"/>
            <a:ext cx="7164387" cy="1935866"/>
          </a:xfrm>
        </p:spPr>
        <p:txBody>
          <a:bodyPr tIns="0"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95401" y="3888919"/>
            <a:ext cx="7164388" cy="876518"/>
          </a:xfrm>
        </p:spPr>
        <p:txBody>
          <a:bodyPr tIns="0"/>
          <a:lstStyle>
            <a:lvl1pPr marL="0" indent="0" algn="l">
              <a:lnSpc>
                <a:spcPts val="4200"/>
              </a:lnSpc>
              <a:spcAft>
                <a:spcPts val="0"/>
              </a:spcAft>
              <a:buNone/>
              <a:defRPr sz="3200"/>
            </a:lvl1pPr>
          </a:lstStyle>
          <a:p>
            <a:pPr lvl="0"/>
            <a:endParaRPr lang="de-CH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6623538" y="261834"/>
            <a:ext cx="184913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600" b="0" dirty="0">
                <a:latin typeface="Arial" charset="0"/>
              </a:rPr>
              <a:t>Eidgenössisches Departement für Umwelt, Verkehr,</a:t>
            </a:r>
            <a:br>
              <a:rPr dirty="0"/>
            </a:br>
            <a:r>
              <a:rPr lang="de-CH" sz="6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 für Umwelt BAFU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</a:t>
            </a:r>
            <a:r>
              <a:rPr lang="de-CH" sz="600" b="1" baseline="0" dirty="0">
                <a:latin typeface="Arial" charset="0"/>
              </a:rPr>
              <a:t> für Energie BFE</a:t>
            </a:r>
            <a:endParaRPr lang="de-CH" sz="600" b="0" dirty="0"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329" userDrawn="1">
          <p15:clr>
            <a:srgbClr val="FBAE40"/>
          </p15:clr>
        </p15:guide>
        <p15:guide id="3" orient="horz" pos="174" userDrawn="1">
          <p15:clr>
            <a:srgbClr val="FBAE40"/>
          </p15:clr>
        </p15:guide>
        <p15:guide id="4" orient="horz" pos="1161" userDrawn="1">
          <p15:clr>
            <a:srgbClr val="FBAE40"/>
          </p15:clr>
        </p15:guide>
        <p15:guide id="5" orient="horz" pos="2488" userDrawn="1">
          <p15:clr>
            <a:srgbClr val="FBAE40"/>
          </p15:clr>
        </p15:guide>
        <p15:guide id="6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295401" y="1087041"/>
            <a:ext cx="7490222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DD70066-72FE-41CE-9529-31EA188D0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110" y="865718"/>
            <a:ext cx="7477552" cy="67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295400" y="1740049"/>
            <a:ext cx="7484423" cy="2748608"/>
          </a:xfrm>
        </p:spPr>
        <p:txBody>
          <a:bodyPr/>
          <a:lstStyle/>
          <a:p>
            <a:pPr lvl="0"/>
            <a:r>
              <a:rPr lang="de-CH" noProof="0"/>
              <a:t>Formatvorlagen des Textmasters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  <a:p>
            <a:endParaRPr lang="de-CH" dirty="0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 flipH="1">
            <a:off x="1295399" y="4697379"/>
            <a:ext cx="7489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18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15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 dirty="0">
                <a:latin typeface="Arial" charset="0"/>
              </a:rPr>
              <a:t>Eidgenössisches Departement für Umwelt, Verkehr,</a:t>
            </a:r>
            <a:br>
              <a:rPr dirty="0"/>
            </a:br>
            <a:r>
              <a:rPr lang="de-CH" sz="6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 für Umwelt BAFU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 dirty="0">
                <a:latin typeface="Arial" charset="0"/>
              </a:rPr>
              <a:t>Abteilung Ökonomie und Innovation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159EA15-259F-49FD-9AAE-2A45C8040435}"/>
              </a:ext>
            </a:extLst>
          </p:cNvPr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 dirty="0">
                <a:latin typeface="+mn-lt"/>
              </a:rPr>
              <a:t> </a:t>
            </a:r>
            <a:r>
              <a:rPr lang="de-CH" sz="900" b="0" kern="1200" dirty="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58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95401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113020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F855126-0716-4016-9DA5-77760BE1A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3E8E262-5F9E-4467-A3E5-8192597C1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8BF08CE-4B45-4A39-8965-CD7FAB622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intermezzo">
  <p:cSld name="blue intermezzo">
    <p:bg>
      <p:bgPr>
        <a:solidFill>
          <a:srgbClr val="3E769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6898297" y="4974959"/>
            <a:ext cx="2057400" cy="11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Google Shape;13;p14"/>
          <p:cNvSpPr txBox="1"/>
          <p:nvPr/>
        </p:nvSpPr>
        <p:spPr>
          <a:xfrm>
            <a:off x="448510" y="4979639"/>
            <a:ext cx="1842975" cy="11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75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© 202</a:t>
            </a:r>
            <a:r>
              <a:rPr lang="de-DE" sz="75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de-DE" sz="75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SGAB SRFP</a:t>
            </a:r>
            <a:endParaRPr sz="75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75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" y="114300"/>
            <a:ext cx="8915398" cy="243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5357" y="57151"/>
            <a:ext cx="521494" cy="53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9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4402" r="84985" b="43721"/>
          <a:stretch/>
        </p:blipFill>
        <p:spPr>
          <a:xfrm>
            <a:off x="359569" y="260084"/>
            <a:ext cx="211789" cy="23599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28627" y="4755374"/>
            <a:ext cx="445214" cy="1361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209121"/>
            <a:ext cx="7479623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40" y="1082041"/>
            <a:ext cx="7478401" cy="340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95399" y="4697379"/>
            <a:ext cx="7489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1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 dirty="0">
                <a:latin typeface="+mn-lt"/>
              </a:rPr>
              <a:t> </a:t>
            </a:r>
            <a:r>
              <a:rPr lang="de-CH" sz="900" b="0" kern="1200" dirty="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4" r:id="rId5"/>
    <p:sldLayoutId id="2147483655" r:id="rId6"/>
    <p:sldLayoutId id="2147483662" r:id="rId7"/>
  </p:sldLayoutIdLst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01216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03622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604838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807244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008460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3" orient="horz" pos="295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7" orient="horz" pos="3117" userDrawn="1">
          <p15:clr>
            <a:srgbClr val="F26B43"/>
          </p15:clr>
        </p15:guide>
        <p15:guide id="8" orient="horz" pos="174" userDrawn="1">
          <p15:clr>
            <a:srgbClr val="F26B43"/>
          </p15:clr>
        </p15:guide>
        <p15:guide id="9" pos="816" userDrawn="1">
          <p15:clr>
            <a:srgbClr val="F26B43"/>
          </p15:clr>
        </p15:guide>
        <p15:guide id="10" orient="horz" pos="2828" userDrawn="1">
          <p15:clr>
            <a:srgbClr val="F26B43"/>
          </p15:clr>
        </p15:guide>
        <p15:guide id="11" orient="horz" pos="685" userDrawn="1">
          <p15:clr>
            <a:srgbClr val="F26B43"/>
          </p15:clr>
        </p15:guide>
        <p15:guide id="12" orient="horz" pos="2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isseenergie.ch/encouragement-de-projet/formation/?pk_vid=72a50e38bb7de5ae1709046308be80d0" TargetMode="External"/><Relationship Id="rId4" Type="http://schemas.openxmlformats.org/officeDocument/2006/relationships/hyperlink" Target="https://www.bafu.admin.ch/bafu/fr/home/themes/formation/education-a-l-environnement/encouragement-des-projet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adine.gehrig@bafu.admin.ch" TargetMode="External"/><Relationship Id="rId2" Type="http://schemas.openxmlformats.org/officeDocument/2006/relationships/hyperlink" Target="mailto:mirjam.tubajiki@bafu.admin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itt.lauper@bfe.admin.ch" TargetMode="External"/><Relationship Id="rId5" Type="http://schemas.openxmlformats.org/officeDocument/2006/relationships/hyperlink" Target="mailto:Christoph.blaser@bfe.admin.ch" TargetMode="External"/><Relationship Id="rId4" Type="http://schemas.openxmlformats.org/officeDocument/2006/relationships/hyperlink" Target="mailto:kornelia.haessigvincenz@bfe.admin.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/>
          </p:cNvSpPr>
          <p:nvPr/>
        </p:nvSpPr>
        <p:spPr bwMode="auto">
          <a:xfrm>
            <a:off x="1295400" y="3821545"/>
            <a:ext cx="7177268" cy="5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1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2312F3-AC48-441D-887D-D0B6B7D65002}"/>
              </a:ext>
            </a:extLst>
          </p:cNvPr>
          <p:cNvSpPr txBox="1"/>
          <p:nvPr/>
        </p:nvSpPr>
        <p:spPr>
          <a:xfrm>
            <a:off x="7429500" y="4764239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+mn-lt"/>
              </a:rPr>
              <a:t>Mirjam Tubajiki</a:t>
            </a:r>
            <a:br>
              <a:rPr lang="de-CH" sz="900" dirty="0">
                <a:latin typeface="+mn-lt"/>
              </a:rPr>
            </a:br>
            <a:r>
              <a:rPr lang="de-CH" sz="900" dirty="0">
                <a:latin typeface="+mn-lt"/>
              </a:rPr>
              <a:t>30. November 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75E634-F2C2-4CEA-8314-DF85A86E7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774"/>
            <a:ext cx="9144000" cy="4572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26763" y="3935665"/>
            <a:ext cx="7934654" cy="803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900" dirty="0">
                <a:solidFill>
                  <a:schemeClr val="bg1"/>
                </a:solidFill>
              </a:rPr>
              <a:t>Formation </a:t>
            </a:r>
            <a:r>
              <a:rPr lang="de-CH" sz="2900" dirty="0" err="1">
                <a:solidFill>
                  <a:schemeClr val="bg1"/>
                </a:solidFill>
              </a:rPr>
              <a:t>pour</a:t>
            </a:r>
            <a:r>
              <a:rPr lang="de-CH" sz="2900" dirty="0">
                <a:solidFill>
                  <a:schemeClr val="bg1"/>
                </a:solidFill>
              </a:rPr>
              <a:t> le </a:t>
            </a:r>
            <a:r>
              <a:rPr lang="de-CH" sz="2900" dirty="0" err="1">
                <a:solidFill>
                  <a:schemeClr val="bg1"/>
                </a:solidFill>
              </a:rPr>
              <a:t>zéro</a:t>
            </a:r>
            <a:r>
              <a:rPr lang="de-CH" sz="2900" dirty="0">
                <a:solidFill>
                  <a:schemeClr val="bg1"/>
                </a:solidFill>
              </a:rPr>
              <a:t> </a:t>
            </a:r>
            <a:r>
              <a:rPr lang="de-CH" sz="2900" dirty="0" err="1">
                <a:solidFill>
                  <a:schemeClr val="bg1"/>
                </a:solidFill>
              </a:rPr>
              <a:t>net</a:t>
            </a:r>
            <a:r>
              <a:rPr lang="de-CH" sz="2900" dirty="0">
                <a:solidFill>
                  <a:schemeClr val="bg1"/>
                </a:solidFill>
              </a:rPr>
              <a:t> </a:t>
            </a:r>
            <a:br>
              <a:rPr lang="de-CH" sz="1800" dirty="0">
                <a:solidFill>
                  <a:schemeClr val="bg1"/>
                </a:solidFill>
              </a:rPr>
            </a:br>
            <a:r>
              <a:rPr lang="de-CH" sz="1800" b="0" dirty="0" err="1">
                <a:solidFill>
                  <a:schemeClr val="bg1"/>
                </a:solidFill>
              </a:rPr>
              <a:t>Chaque</a:t>
            </a:r>
            <a:r>
              <a:rPr lang="de-CH" sz="1800" b="0" dirty="0">
                <a:solidFill>
                  <a:schemeClr val="bg1"/>
                </a:solidFill>
              </a:rPr>
              <a:t> </a:t>
            </a:r>
            <a:r>
              <a:rPr lang="de-CH" sz="1800" b="0" dirty="0" err="1">
                <a:solidFill>
                  <a:schemeClr val="bg1"/>
                </a:solidFill>
              </a:rPr>
              <a:t>réduction</a:t>
            </a:r>
            <a:r>
              <a:rPr lang="de-CH" sz="1800" b="0" dirty="0">
                <a:solidFill>
                  <a:schemeClr val="bg1"/>
                </a:solidFill>
              </a:rPr>
              <a:t> </a:t>
            </a:r>
            <a:r>
              <a:rPr lang="de-CH" sz="1800" b="0" dirty="0" err="1">
                <a:solidFill>
                  <a:schemeClr val="bg1"/>
                </a:solidFill>
              </a:rPr>
              <a:t>compte</a:t>
            </a:r>
            <a:r>
              <a:rPr lang="de-CH" sz="1800" b="0" dirty="0">
                <a:solidFill>
                  <a:schemeClr val="bg1"/>
                </a:solidFill>
              </a:rPr>
              <a:t>!</a:t>
            </a:r>
            <a:br>
              <a:rPr lang="de-CH" sz="1800" b="0" dirty="0">
                <a:solidFill>
                  <a:schemeClr val="bg1"/>
                </a:solidFill>
              </a:rPr>
            </a:br>
            <a:br>
              <a:rPr lang="de-CH" sz="1000" b="0" dirty="0"/>
            </a:br>
            <a:r>
              <a:rPr lang="de-CH" sz="1200" b="0" dirty="0" err="1"/>
              <a:t>Mercredi</a:t>
            </a:r>
            <a:r>
              <a:rPr lang="de-CH" sz="1200" b="0" dirty="0"/>
              <a:t> 28 </a:t>
            </a:r>
            <a:r>
              <a:rPr lang="de-CH" sz="1200" b="0" dirty="0" err="1"/>
              <a:t>fevrier</a:t>
            </a:r>
            <a:r>
              <a:rPr lang="de-CH" sz="1200" b="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1484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B3645E-2559-430D-A2A7-3FA41FD70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A9788E-8247-4F30-BC1B-D98FA605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Mentimeter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A2B5E-B0B6-48B4-9675-8A12A3EC7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8DD7116-E432-48C1-A932-4FE0E8610A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8796" y="630214"/>
            <a:ext cx="8020951" cy="3934806"/>
          </a:xfrm>
        </p:spPr>
      </p:pic>
    </p:spTree>
    <p:extLst>
      <p:ext uri="{BB962C8B-B14F-4D97-AF65-F5344CB8AC3E}">
        <p14:creationId xmlns:p14="http://schemas.microsoft.com/office/powerpoint/2010/main" val="383215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</a:t>
            </a:r>
            <a:r>
              <a:rPr lang="de-CH" dirty="0"/>
              <a:t>…</a:t>
            </a:r>
            <a:br>
              <a:rPr lang="de-CH" i="1" dirty="0"/>
            </a:br>
            <a:endParaRPr lang="de-CH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CC440DA-1FF3-49B4-A159-350A8891B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pic>
        <p:nvPicPr>
          <p:cNvPr id="18" name="Inhaltsplatzhalter 6">
            <a:extLst>
              <a:ext uri="{FF2B5EF4-FFF2-40B4-BE49-F238E27FC236}">
                <a16:creationId xmlns:a16="http://schemas.microsoft.com/office/drawing/2014/main" id="{202224CE-3F97-448E-A926-7A65EF2DB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95" y="118009"/>
            <a:ext cx="2150028" cy="45430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18F5604-F3D7-47C3-9153-7AE93AA48BEB}"/>
              </a:ext>
            </a:extLst>
          </p:cNvPr>
          <p:cNvSpPr txBox="1"/>
          <p:nvPr/>
        </p:nvSpPr>
        <p:spPr>
          <a:xfrm>
            <a:off x="1295400" y="2642128"/>
            <a:ext cx="432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OFEV:</a:t>
            </a:r>
          </a:p>
          <a:p>
            <a:r>
              <a:rPr lang="fr-FR" dirty="0">
                <a:latin typeface="+mj-lt"/>
                <a:hlinkClick r:id="rId4"/>
              </a:rPr>
              <a:t>Encouragement des projets (admin.ch)</a:t>
            </a:r>
            <a:endParaRPr lang="fr-FR" dirty="0">
              <a:latin typeface="+mj-lt"/>
            </a:endParaRPr>
          </a:p>
          <a:p>
            <a:endParaRPr lang="de-CH" dirty="0">
              <a:latin typeface="+mj-lt"/>
            </a:endParaRPr>
          </a:p>
          <a:p>
            <a:r>
              <a:rPr lang="de-CH" dirty="0">
                <a:latin typeface="+mj-lt"/>
              </a:rPr>
              <a:t>OFEN:</a:t>
            </a:r>
          </a:p>
          <a:p>
            <a:r>
              <a:rPr lang="fr-FR" dirty="0">
                <a:latin typeface="+mj-lt"/>
                <a:hlinkClick r:id="rId5"/>
              </a:rPr>
              <a:t>Encouragement financier de la formation continue (suisseenergie.ch)</a:t>
            </a:r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61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CBF720-5EB6-4382-9CF1-3937D6590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86AC29-C8EA-4DA7-BEF5-AFC11B5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Contact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B4559-6B16-4DB4-9003-36B17E64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662B69F-CA8C-4A2B-9487-3466D2C5DBF2}"/>
              </a:ext>
            </a:extLst>
          </p:cNvPr>
          <p:cNvGrpSpPr/>
          <p:nvPr/>
        </p:nvGrpSpPr>
        <p:grpSpPr>
          <a:xfrm>
            <a:off x="378029" y="1169815"/>
            <a:ext cx="8676662" cy="2312377"/>
            <a:chOff x="-207191" y="1155034"/>
            <a:chExt cx="8676662" cy="2312377"/>
          </a:xfrm>
        </p:grpSpPr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C6E5C36F-2A84-4C43-90FC-095435A4DC81}"/>
                </a:ext>
              </a:extLst>
            </p:cNvPr>
            <p:cNvSpPr txBox="1">
              <a:spLocks/>
            </p:cNvSpPr>
            <p:nvPr/>
          </p:nvSpPr>
          <p:spPr>
            <a:xfrm>
              <a:off x="-207191" y="1155034"/>
              <a:ext cx="2933774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Mirjam Tubajiki	</a:t>
              </a:r>
              <a:r>
                <a:rPr lang="de-CH" sz="1400" dirty="0"/>
                <a:t>		</a:t>
              </a:r>
            </a:p>
            <a:p>
              <a:pPr marL="0" indent="0">
                <a:buNone/>
              </a:pPr>
              <a:r>
                <a:rPr lang="de-CH" sz="1400" dirty="0"/>
                <a:t>Fachspezialistin Umweltbildung</a:t>
              </a:r>
            </a:p>
            <a:p>
              <a:pPr marL="0" indent="0">
                <a:buNone/>
              </a:pPr>
              <a:r>
                <a:rPr lang="de-CH" sz="1400" dirty="0"/>
                <a:t>Stellvertretende Leiterin </a:t>
              </a:r>
            </a:p>
            <a:p>
              <a:pPr marL="0" indent="0">
                <a:buNone/>
              </a:pPr>
              <a:r>
                <a:rPr lang="de-CH" sz="1400" dirty="0"/>
                <a:t>Sektion Umweltbildung		 </a:t>
              </a:r>
            </a:p>
            <a:p>
              <a:pPr marL="0" indent="0">
                <a:buNone/>
              </a:pPr>
              <a:r>
                <a:rPr lang="de-CH" sz="1400" dirty="0"/>
                <a:t>T +41 58 468 77 85</a:t>
              </a:r>
            </a:p>
            <a:p>
              <a:pPr marL="0" indent="0">
                <a:buNone/>
              </a:pPr>
              <a:r>
                <a:rPr lang="de-CH" sz="1400" u="sng" dirty="0">
                  <a:hlinkClick r:id="rId2"/>
                </a:rPr>
                <a:t>mirjam.tubajiki@</a:t>
              </a:r>
              <a:r>
                <a:rPr lang="de-CH" sz="1400" u="sng" dirty="0">
                  <a:solidFill>
                    <a:srgbClr val="008F85"/>
                  </a:solidFill>
                  <a:hlinkClick r:id="rId2"/>
                </a:rPr>
                <a:t>bafu.a</a:t>
              </a:r>
              <a:r>
                <a:rPr lang="de-CH" sz="1400" u="sng" dirty="0">
                  <a:hlinkClick r:id="rId2"/>
                </a:rPr>
                <a:t>dmin.ch</a:t>
              </a:r>
              <a:endParaRPr lang="de-CH" sz="1400" u="sng" dirty="0"/>
            </a:p>
            <a:p>
              <a:pPr marL="0" indent="0">
                <a:buNone/>
              </a:pPr>
              <a:endParaRPr lang="de-CH" sz="1400" dirty="0"/>
            </a:p>
          </p:txBody>
        </p:sp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43007976-ACA7-45A1-B558-C22424D2CE7F}"/>
                </a:ext>
              </a:extLst>
            </p:cNvPr>
            <p:cNvSpPr txBox="1">
              <a:spLocks/>
            </p:cNvSpPr>
            <p:nvPr/>
          </p:nvSpPr>
          <p:spPr>
            <a:xfrm>
              <a:off x="5850615" y="1155034"/>
              <a:ext cx="2618856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Séverine Haldi</a:t>
              </a:r>
              <a:endParaRPr lang="de-CH" sz="1400" dirty="0"/>
            </a:p>
            <a:p>
              <a:pPr marL="0" indent="0">
                <a:buNone/>
              </a:pPr>
              <a:r>
                <a:rPr lang="de-CH" sz="1400" dirty="0"/>
                <a:t>Bildungsverantwortliche</a:t>
              </a:r>
            </a:p>
            <a:p>
              <a:pPr marL="0" indent="0">
                <a:buNone/>
              </a:pPr>
              <a:r>
                <a:rPr lang="de-CH" sz="1400" dirty="0"/>
                <a:t>Klimaprogramm</a:t>
              </a:r>
            </a:p>
            <a:p>
              <a:pPr marL="0" indent="0">
                <a:buNone/>
              </a:pPr>
              <a:endParaRPr lang="de-CH" sz="1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dirty="0"/>
                <a:t>T +41 58 460 52 82</a:t>
              </a:r>
            </a:p>
            <a:p>
              <a:pPr marL="0" indent="0">
                <a:buNone/>
              </a:pPr>
              <a:r>
                <a:rPr lang="de-CH" sz="1400" u="sng" dirty="0">
                  <a:solidFill>
                    <a:srgbClr val="0070C0"/>
                  </a:solidFill>
                </a:rPr>
                <a:t>séverine.haldi@bafu.admin.ch</a:t>
              </a:r>
            </a:p>
          </p:txBody>
        </p:sp>
        <p:sp>
          <p:nvSpPr>
            <p:cNvPr id="10" name="Inhaltsplatzhalter 2">
              <a:extLst>
                <a:ext uri="{FF2B5EF4-FFF2-40B4-BE49-F238E27FC236}">
                  <a16:creationId xmlns:a16="http://schemas.microsoft.com/office/drawing/2014/main" id="{25846ADF-225A-45EC-9261-97C502C9927B}"/>
                </a:ext>
              </a:extLst>
            </p:cNvPr>
            <p:cNvSpPr txBox="1">
              <a:spLocks/>
            </p:cNvSpPr>
            <p:nvPr/>
          </p:nvSpPr>
          <p:spPr>
            <a:xfrm>
              <a:off x="2924100" y="1207058"/>
              <a:ext cx="2926515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Nadine Gehrig</a:t>
              </a:r>
              <a:r>
                <a:rPr lang="de-CH" sz="1400" dirty="0"/>
                <a:t>		</a:t>
              </a:r>
            </a:p>
            <a:p>
              <a:pPr marL="0" indent="0">
                <a:buNone/>
              </a:pPr>
              <a:r>
                <a:rPr lang="de-CH" sz="1400" dirty="0"/>
                <a:t>Fachspezialistin Umweltbildung</a:t>
              </a:r>
            </a:p>
            <a:p>
              <a:pPr marL="0" indent="0">
                <a:buNone/>
              </a:pPr>
              <a:r>
                <a:rPr lang="de-CH" sz="1400" dirty="0"/>
                <a:t>Sektion Umweltbildung		 </a:t>
              </a:r>
            </a:p>
            <a:p>
              <a:pPr marL="0" indent="0">
                <a:buNone/>
              </a:pPr>
              <a:endParaRPr lang="de-CH" sz="1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dirty="0"/>
                <a:t>T +41 58 460 52 82</a:t>
              </a:r>
            </a:p>
            <a:p>
              <a:pPr marL="0" indent="0">
                <a:buNone/>
              </a:pPr>
              <a:r>
                <a:rPr lang="de-CH" sz="1400" u="sng" dirty="0">
                  <a:hlinkClick r:id="rId3"/>
                </a:rPr>
                <a:t>nadine.gehrig@bafu.admin.ch</a:t>
              </a:r>
              <a:endParaRPr lang="de-CH" sz="1400" u="sng" dirty="0"/>
            </a:p>
            <a:p>
              <a:pPr marL="0" indent="0">
                <a:buNone/>
              </a:pPr>
              <a:endParaRPr lang="de-CH" sz="1400" dirty="0"/>
            </a:p>
          </p:txBody>
        </p:sp>
      </p:grp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089070F-D03C-4B72-82AE-A9137FF12D41}"/>
              </a:ext>
            </a:extLst>
          </p:cNvPr>
          <p:cNvSpPr txBox="1">
            <a:spLocks/>
          </p:cNvSpPr>
          <p:nvPr/>
        </p:nvSpPr>
        <p:spPr>
          <a:xfrm>
            <a:off x="10224459" y="6356350"/>
            <a:ext cx="1453192" cy="365125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fld id="{4E1AF2D7-B9FC-4F6C-B65C-E153754449F1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0EF55F6-2EAF-4C0F-9403-345D754E01DB}"/>
              </a:ext>
            </a:extLst>
          </p:cNvPr>
          <p:cNvSpPr txBox="1"/>
          <p:nvPr/>
        </p:nvSpPr>
        <p:spPr>
          <a:xfrm>
            <a:off x="378084" y="729259"/>
            <a:ext cx="28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OFEV: </a:t>
            </a:r>
            <a:r>
              <a:rPr lang="de-CH" sz="1400" b="1" u="sng" dirty="0">
                <a:solidFill>
                  <a:srgbClr val="008F85"/>
                </a:solidFill>
                <a:latin typeface="+mj-lt"/>
              </a:rPr>
              <a:t>bildung@bafu.admin.ch</a:t>
            </a:r>
          </a:p>
          <a:p>
            <a:endParaRPr lang="de-CH" sz="14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DEB5A3D-C88C-4009-8FB6-3052F44A2BBB}"/>
              </a:ext>
            </a:extLst>
          </p:cNvPr>
          <p:cNvGrpSpPr/>
          <p:nvPr/>
        </p:nvGrpSpPr>
        <p:grpSpPr>
          <a:xfrm>
            <a:off x="378084" y="3566365"/>
            <a:ext cx="9012573" cy="1680497"/>
            <a:chOff x="-1145917" y="3546646"/>
            <a:chExt cx="9012573" cy="2269923"/>
          </a:xfrm>
        </p:grpSpPr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7064FEBC-69B9-40AF-9E6F-D8B6B7717602}"/>
                </a:ext>
              </a:extLst>
            </p:cNvPr>
            <p:cNvSpPr txBox="1">
              <a:spLocks/>
            </p:cNvSpPr>
            <p:nvPr/>
          </p:nvSpPr>
          <p:spPr>
            <a:xfrm>
              <a:off x="-1145917" y="3546646"/>
              <a:ext cx="3308777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Kornelia Hässig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	</a:t>
              </a:r>
            </a:p>
            <a:p>
              <a:pPr marL="0" indent="0">
                <a:buNone/>
              </a:pPr>
              <a:r>
                <a:rPr lang="de-CH" sz="1400" dirty="0"/>
                <a:t>T +41 58 464 73 87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u="sng" dirty="0">
                  <a:hlinkClick r:id="rId4"/>
                </a:rPr>
                <a:t>kornelia.haessigvinzens@bfe.admin.ch</a:t>
              </a:r>
            </a:p>
          </p:txBody>
        </p:sp>
        <p:sp>
          <p:nvSpPr>
            <p:cNvPr id="16" name="Inhaltsplatzhalter 2">
              <a:extLst>
                <a:ext uri="{FF2B5EF4-FFF2-40B4-BE49-F238E27FC236}">
                  <a16:creationId xmlns:a16="http://schemas.microsoft.com/office/drawing/2014/main" id="{106A5A10-43C5-4E11-BD12-9703587D2764}"/>
                </a:ext>
              </a:extLst>
            </p:cNvPr>
            <p:cNvSpPr txBox="1">
              <a:spLocks/>
            </p:cNvSpPr>
            <p:nvPr/>
          </p:nvSpPr>
          <p:spPr>
            <a:xfrm>
              <a:off x="1985319" y="3554909"/>
              <a:ext cx="2926515" cy="2260352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Christoph Blaser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</a:t>
              </a:r>
            </a:p>
            <a:p>
              <a:pPr marL="0" indent="0">
                <a:buNone/>
              </a:pPr>
              <a:r>
                <a:rPr lang="de-CH" sz="1400" dirty="0"/>
                <a:t>T +41 58 460 81 98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u="sng" dirty="0">
                  <a:hlinkClick r:id="rId5"/>
                </a:rPr>
                <a:t>christoph.blaser@bfe.admin.ch</a:t>
              </a:r>
              <a:endParaRPr lang="de-CH" sz="1400" u="sng" dirty="0"/>
            </a:p>
          </p:txBody>
        </p:sp>
        <p:sp>
          <p:nvSpPr>
            <p:cNvPr id="17" name="Inhaltsplatzhalter 2">
              <a:extLst>
                <a:ext uri="{FF2B5EF4-FFF2-40B4-BE49-F238E27FC236}">
                  <a16:creationId xmlns:a16="http://schemas.microsoft.com/office/drawing/2014/main" id="{17514671-E46A-4FC4-AB82-26C013652188}"/>
                </a:ext>
              </a:extLst>
            </p:cNvPr>
            <p:cNvSpPr txBox="1">
              <a:spLocks/>
            </p:cNvSpPr>
            <p:nvPr/>
          </p:nvSpPr>
          <p:spPr>
            <a:xfrm>
              <a:off x="4940141" y="3556216"/>
              <a:ext cx="2926515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Barbara Schäfli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</a:t>
              </a:r>
            </a:p>
            <a:p>
              <a:pPr marL="0" indent="0">
                <a:buNone/>
              </a:pPr>
              <a:r>
                <a:rPr lang="de-CH" sz="1400" dirty="0"/>
                <a:t>T +41 58 480 37 24 </a:t>
              </a:r>
              <a:r>
                <a:rPr lang="de-CH" sz="1400" u="sng" dirty="0">
                  <a:hlinkClick r:id="rId6"/>
                </a:rPr>
                <a:t>barbara.schäfli@bfe.admin.ch</a:t>
              </a:r>
              <a:endParaRPr lang="de-CH" sz="1400" u="sng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0745561-E725-4FAB-8F99-92E23932FBAE}"/>
              </a:ext>
            </a:extLst>
          </p:cNvPr>
          <p:cNvSpPr txBox="1"/>
          <p:nvPr/>
        </p:nvSpPr>
        <p:spPr>
          <a:xfrm>
            <a:off x="378029" y="3207088"/>
            <a:ext cx="26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OFEN: </a:t>
            </a:r>
            <a:r>
              <a:rPr lang="de-CH" sz="1400" b="1" u="sng" dirty="0">
                <a:solidFill>
                  <a:srgbClr val="41A3A6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bfe.admin.ch</a:t>
            </a:r>
            <a:endParaRPr lang="de-CH" sz="1400" b="1" u="sng" dirty="0">
              <a:solidFill>
                <a:srgbClr val="41A3A6"/>
              </a:solidFill>
              <a:latin typeface="+mj-lt"/>
            </a:endParaRP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04565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446475" y="280519"/>
            <a:ext cx="7806375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500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Save the Date - 28. Oktober 2024 von 13.30 bis 17.00 in Olten an der FHNW</a:t>
            </a:r>
            <a:r>
              <a:rPr lang="de-DE" sz="2100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10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46475" y="630713"/>
            <a:ext cx="8355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Umwelt in der Berufsbildung - von der Komplexität zu konkreten Lernsituationen</a:t>
            </a:r>
            <a:endParaRPr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2550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55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sz="255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46475" y="1358681"/>
            <a:ext cx="8355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Aktive teilnehmende Organisationen für Workshops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Fenaco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Strickhof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Allgemeine Berufsschule Zürich ABZ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éducation21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EHB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 err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eduxept</a:t>
            </a: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AG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Keynote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Robert Hantsch, Universität Rostock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Mischa Kaspar, myclimate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25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4583039" y="2576332"/>
            <a:ext cx="3946500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de-DE" sz="135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Die Veranstaltung wird durchgeführt mit:</a:t>
            </a:r>
            <a:endParaRPr sz="1350" b="1">
              <a:solidFill>
                <a:srgbClr val="3E7692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833" y="4435079"/>
            <a:ext cx="1098838" cy="26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l="149" r="149"/>
          <a:stretch/>
        </p:blipFill>
        <p:spPr>
          <a:xfrm>
            <a:off x="5974766" y="4435079"/>
            <a:ext cx="1550929" cy="23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592" y="4436934"/>
            <a:ext cx="1212389" cy="64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4581539" y="4019588"/>
            <a:ext cx="2087100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de-DE" sz="105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Die SGAB wird unterstützt von:</a:t>
            </a:r>
            <a:endParaRPr sz="1050" b="1">
              <a:solidFill>
                <a:srgbClr val="3E7692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2110" y="2918531"/>
            <a:ext cx="2005965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012829" y="2988179"/>
            <a:ext cx="1999536" cy="50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Text, Schrift, Screenshot, Schwarz enthält.&#10;&#10;Automatisch generierte Beschreibung">
            <a:extLst>
              <a:ext uri="{FF2B5EF4-FFF2-40B4-BE49-F238E27FC236}">
                <a16:creationId xmlns:a16="http://schemas.microsoft.com/office/drawing/2014/main" id="{6982A414-8AD7-9CD1-C4E2-0E34DAFC7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3323" y="3661737"/>
            <a:ext cx="3592823" cy="555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3A5373-6D0C-C520-26A0-D67530862A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Veuillez discuter avec votre voisine ou voisin :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r-C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Qu'est-ce qui vous a surpris aujourd'hui ?</a:t>
            </a:r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Puis notez sur le papier devant vous: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r-C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deux mots, qu'allez-vous dès demain faire différemment?</a:t>
            </a:r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 disposez de cinq minutes.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H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Veuillez coller le papier sur un tableau en sortant de la salle.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0660" lvl="1" indent="0">
              <a:buNone/>
            </a:pPr>
            <a:endParaRPr lang="de-CH" sz="1800" dirty="0">
              <a:latin typeface="Calibri"/>
              <a:ea typeface="Calibri"/>
              <a:cs typeface="Calibri"/>
              <a:sym typeface="Wingdings 3" panose="05040102010807070707" pitchFamily="18" charset="2"/>
            </a:endParaRPr>
          </a:p>
          <a:p>
            <a:pPr marL="200660" lvl="1" indent="0">
              <a:buNone/>
            </a:pPr>
            <a:endParaRPr lang="de-CH" sz="1800" dirty="0">
              <a:latin typeface="Calibri"/>
              <a:cs typeface="Calibri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D058FA-6B27-F3BC-ED5C-B6910ED09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12319DC-88E7-5EF5-5191-ED4E128C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Avant de </a:t>
            </a:r>
            <a:r>
              <a:rPr lang="de-CH" dirty="0" err="1"/>
              <a:t>partir</a:t>
            </a:r>
            <a:r>
              <a:rPr lang="de-CH" dirty="0"/>
              <a:t>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CE51A-94AF-6B96-5D3C-AD8C1C71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408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12319DC-88E7-5EF5-5191-ED4E128C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Wir brauchen Ihr Feedback</a:t>
            </a:r>
            <a:r>
              <a:rPr lang="de-CH" dirty="0"/>
              <a:t>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40402A3-1E1E-8622-659E-93475915C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87041"/>
            <a:ext cx="3672000" cy="3394959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Deutsch: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37E42F6-9557-C43D-B928-6C0D9F72BB3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56319" y="1087041"/>
            <a:ext cx="3672000" cy="3394959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Français: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D058FA-6B27-F3BC-ED5C-B6910ED09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CE51A-94AF-6B96-5D3C-AD8C1C71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E3BE7F-B7E4-174D-F5AF-B3DF65EA4684}"/>
              </a:ext>
            </a:extLst>
          </p:cNvPr>
          <p:cNvSpPr/>
          <p:nvPr/>
        </p:nvSpPr>
        <p:spPr>
          <a:xfrm>
            <a:off x="1295400" y="3792997"/>
            <a:ext cx="7489620" cy="825689"/>
          </a:xfrm>
          <a:prstGeom prst="roundRect">
            <a:avLst/>
          </a:prstGeom>
          <a:ln>
            <a:solidFill>
              <a:srgbClr val="93B4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CH" b="1"/>
              <a:t>Vielen Dank für Ihre Aufmerksamkeit und Mitwirkung !</a:t>
            </a:r>
          </a:p>
        </p:txBody>
      </p:sp>
      <p:pic>
        <p:nvPicPr>
          <p:cNvPr id="10" name="Grafik 9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4D64EF39-5234-E33A-86E5-3CE0BBEE4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6086" r="25324" b="14030"/>
          <a:stretch/>
        </p:blipFill>
        <p:spPr>
          <a:xfrm>
            <a:off x="2361064" y="1087041"/>
            <a:ext cx="2516875" cy="2565779"/>
          </a:xfrm>
          <a:prstGeom prst="rect">
            <a:avLst/>
          </a:prstGeom>
        </p:spPr>
      </p:pic>
      <p:pic>
        <p:nvPicPr>
          <p:cNvPr id="12" name="Grafik 11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5D56B503-CCEB-1B05-0CD0-E23148C6B3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36219" r="25191" b="13897"/>
          <a:stretch/>
        </p:blipFill>
        <p:spPr>
          <a:xfrm>
            <a:off x="6342604" y="1087041"/>
            <a:ext cx="2545309" cy="25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27" name="Gleichschenkliges Dreieck 26"/>
          <p:cNvSpPr/>
          <p:nvPr/>
        </p:nvSpPr>
        <p:spPr bwMode="auto">
          <a:xfrm rot="5400000">
            <a:off x="4210079" y="3504397"/>
            <a:ext cx="1052501" cy="67079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62"/>
            <a:endParaRPr lang="de-DE" sz="2215" b="0" dirty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1378380" y="994772"/>
            <a:ext cx="7542100" cy="36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13:30 	</a:t>
            </a:r>
            <a:r>
              <a:rPr lang="de-CH" sz="1800" dirty="0" err="1"/>
              <a:t>Accueil</a:t>
            </a:r>
            <a:r>
              <a:rPr lang="de-CH" sz="1800" dirty="0"/>
              <a:t>: Le </a:t>
            </a:r>
            <a:r>
              <a:rPr lang="de-CH" sz="1800" dirty="0" err="1"/>
              <a:t>zéro</a:t>
            </a:r>
            <a:r>
              <a:rPr lang="de-CH" sz="1800" dirty="0"/>
              <a:t> </a:t>
            </a:r>
            <a:r>
              <a:rPr lang="de-CH" sz="1800" dirty="0" err="1"/>
              <a:t>net</a:t>
            </a:r>
            <a:r>
              <a:rPr lang="de-CH" sz="1800" dirty="0"/>
              <a:t> en 2050 – </a:t>
            </a:r>
            <a:r>
              <a:rPr lang="de-CH" sz="1800" dirty="0" err="1"/>
              <a:t>un</a:t>
            </a:r>
            <a:r>
              <a:rPr lang="de-CH" sz="1800" dirty="0"/>
              <a:t> </a:t>
            </a:r>
            <a:r>
              <a:rPr lang="de-CH" sz="1800" dirty="0" err="1"/>
              <a:t>cheminement</a:t>
            </a:r>
            <a:r>
              <a:rPr lang="de-CH" sz="1800" dirty="0"/>
              <a:t> commun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13:45	Retour </a:t>
            </a:r>
            <a:r>
              <a:rPr lang="de-CH" sz="1800" dirty="0" err="1"/>
              <a:t>vers</a:t>
            </a:r>
            <a:r>
              <a:rPr lang="de-CH" sz="1800" dirty="0"/>
              <a:t> le </a:t>
            </a:r>
            <a:r>
              <a:rPr lang="de-CH" sz="1800" dirty="0" err="1"/>
              <a:t>futur</a:t>
            </a:r>
            <a:r>
              <a:rPr lang="de-CH" sz="1800" dirty="0"/>
              <a:t>: </a:t>
            </a:r>
            <a:r>
              <a:rPr lang="de-CH" sz="1800" dirty="0" err="1"/>
              <a:t>comment</a:t>
            </a:r>
            <a:r>
              <a:rPr lang="de-CH" sz="1800" dirty="0"/>
              <a:t> </a:t>
            </a:r>
            <a:r>
              <a:rPr lang="de-CH" sz="1800" dirty="0" err="1"/>
              <a:t>avons-nous</a:t>
            </a:r>
            <a:r>
              <a:rPr lang="de-CH" sz="1800" dirty="0"/>
              <a:t> </a:t>
            </a:r>
            <a:r>
              <a:rPr lang="de-CH" sz="1800" dirty="0" err="1"/>
              <a:t>atteint</a:t>
            </a:r>
            <a:r>
              <a:rPr lang="de-CH" sz="1800" dirty="0"/>
              <a:t> le </a:t>
            </a:r>
            <a:r>
              <a:rPr lang="de-CH" sz="1800" dirty="0" err="1"/>
              <a:t>zéro</a:t>
            </a:r>
            <a:r>
              <a:rPr lang="de-CH" sz="1800" dirty="0"/>
              <a:t> </a:t>
            </a:r>
            <a:r>
              <a:rPr lang="de-CH" sz="1800" dirty="0" err="1"/>
              <a:t>net</a:t>
            </a:r>
            <a:r>
              <a:rPr lang="de-CH" sz="18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14:10	Se </a:t>
            </a:r>
            <a:r>
              <a:rPr lang="de-CH" sz="1800" dirty="0" err="1"/>
              <a:t>former</a:t>
            </a:r>
            <a:r>
              <a:rPr lang="de-CH" sz="1800" dirty="0"/>
              <a:t> en </a:t>
            </a:r>
            <a:r>
              <a:rPr lang="de-CH" sz="1800" dirty="0" err="1"/>
              <a:t>continu</a:t>
            </a:r>
            <a:r>
              <a:rPr lang="de-CH" sz="1800" dirty="0"/>
              <a:t> en </a:t>
            </a:r>
            <a:r>
              <a:rPr lang="de-CH" sz="1800" dirty="0" err="1"/>
              <a:t>vue</a:t>
            </a:r>
            <a:r>
              <a:rPr lang="de-CH" sz="1800" dirty="0"/>
              <a:t> de </a:t>
            </a:r>
            <a:r>
              <a:rPr lang="de-CH" sz="1800" dirty="0" err="1"/>
              <a:t>l’objectif</a:t>
            </a:r>
            <a:r>
              <a:rPr lang="de-CH" sz="1800" dirty="0"/>
              <a:t> </a:t>
            </a:r>
            <a:r>
              <a:rPr lang="de-CH" sz="1800" dirty="0" err="1"/>
              <a:t>climatique</a:t>
            </a:r>
            <a:r>
              <a:rPr lang="de-CH" sz="1800" dirty="0"/>
              <a:t>: </a:t>
            </a:r>
            <a:r>
              <a:rPr lang="de-CH" sz="1800" dirty="0" err="1"/>
              <a:t>l’accent</a:t>
            </a:r>
            <a:r>
              <a:rPr lang="de-CH" sz="1800" dirty="0"/>
              <a:t> </a:t>
            </a:r>
            <a:r>
              <a:rPr lang="de-CH" sz="1800" dirty="0" err="1"/>
              <a:t>sur</a:t>
            </a:r>
            <a:r>
              <a:rPr lang="de-CH" sz="1800" dirty="0"/>
              <a:t> la </a:t>
            </a:r>
            <a:r>
              <a:rPr lang="de-CH" sz="1800" dirty="0" err="1"/>
              <a:t>formation</a:t>
            </a:r>
            <a:r>
              <a:rPr lang="de-CH" sz="1800" dirty="0"/>
              <a:t> 	professionelle et </a:t>
            </a:r>
            <a:r>
              <a:rPr lang="de-CH" sz="1800" dirty="0" err="1"/>
              <a:t>fromation</a:t>
            </a:r>
            <a:r>
              <a:rPr lang="de-CH" sz="1800" dirty="0"/>
              <a:t> </a:t>
            </a:r>
            <a:r>
              <a:rPr lang="de-CH" sz="1800" dirty="0" err="1"/>
              <a:t>continue</a:t>
            </a:r>
            <a:r>
              <a:rPr lang="de-CH" sz="1800" dirty="0"/>
              <a:t> à des </a:t>
            </a:r>
            <a:r>
              <a:rPr lang="de-CH" sz="1800" dirty="0" err="1"/>
              <a:t>fins</a:t>
            </a:r>
            <a:r>
              <a:rPr lang="de-CH" sz="1800" dirty="0"/>
              <a:t> professionelles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14:35	Exemple </a:t>
            </a:r>
            <a:r>
              <a:rPr lang="de-CH" sz="1800" dirty="0" err="1"/>
              <a:t>pratique</a:t>
            </a:r>
            <a:r>
              <a:rPr lang="de-CH" sz="1800" dirty="0"/>
              <a:t>: </a:t>
            </a:r>
            <a:r>
              <a:rPr lang="de-CH" sz="1800" dirty="0" err="1"/>
              <a:t>rencontre</a:t>
            </a:r>
            <a:r>
              <a:rPr lang="de-CH" sz="1800" dirty="0"/>
              <a:t> </a:t>
            </a:r>
            <a:r>
              <a:rPr lang="de-CH" sz="1800" dirty="0" err="1"/>
              <a:t>conçue</a:t>
            </a:r>
            <a:r>
              <a:rPr lang="de-CH" sz="1800" dirty="0"/>
              <a:t> </a:t>
            </a:r>
            <a:r>
              <a:rPr lang="de-CH" sz="1800" dirty="0" err="1"/>
              <a:t>dans</a:t>
            </a:r>
            <a:r>
              <a:rPr lang="de-CH" sz="1800" dirty="0"/>
              <a:t> le </a:t>
            </a:r>
            <a:r>
              <a:rPr lang="de-CH" sz="1800" dirty="0" err="1"/>
              <a:t>respect</a:t>
            </a:r>
            <a:r>
              <a:rPr lang="de-CH" sz="1800" dirty="0"/>
              <a:t> du </a:t>
            </a:r>
            <a:r>
              <a:rPr lang="de-CH" sz="1800" dirty="0" err="1"/>
              <a:t>climat</a:t>
            </a:r>
            <a:r>
              <a:rPr lang="de-CH" sz="1800" dirty="0"/>
              <a:t> par </a:t>
            </a:r>
            <a:r>
              <a:rPr lang="de-CH" sz="1800" dirty="0" err="1"/>
              <a:t>les</a:t>
            </a:r>
            <a:r>
              <a:rPr lang="de-CH" sz="1800" dirty="0"/>
              <a:t> 	</a:t>
            </a:r>
            <a:r>
              <a:rPr lang="de-CH" sz="1800" dirty="0" err="1"/>
              <a:t>apprenties</a:t>
            </a:r>
            <a:r>
              <a:rPr lang="de-CH" sz="1800" dirty="0"/>
              <a:t> et </a:t>
            </a:r>
            <a:r>
              <a:rPr lang="de-CH" sz="1800" dirty="0" err="1"/>
              <a:t>apprentis</a:t>
            </a:r>
            <a:r>
              <a:rPr lang="de-CH" sz="1800" dirty="0"/>
              <a:t> de </a:t>
            </a:r>
            <a:r>
              <a:rPr lang="de-CH" sz="1800" dirty="0" err="1"/>
              <a:t>l’OFEV</a:t>
            </a:r>
            <a:r>
              <a:rPr lang="de-CH" sz="1800" dirty="0"/>
              <a:t>, de </a:t>
            </a:r>
            <a:r>
              <a:rPr lang="de-CH" sz="1800" dirty="0" err="1"/>
              <a:t>l’OFEN</a:t>
            </a:r>
            <a:r>
              <a:rPr lang="de-CH" sz="1800" dirty="0"/>
              <a:t> et de </a:t>
            </a:r>
            <a:r>
              <a:rPr lang="de-CH" sz="1800" dirty="0" err="1"/>
              <a:t>l’OFROU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15:00	Elevator Pitches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15:20	Pause et tour des </a:t>
            </a:r>
            <a:r>
              <a:rPr lang="de-CH" sz="1800" dirty="0" err="1"/>
              <a:t>possibilités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16:30	Table </a:t>
            </a:r>
            <a:r>
              <a:rPr lang="de-CH" sz="1800" dirty="0" err="1"/>
              <a:t>ronde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17:10	</a:t>
            </a:r>
            <a:r>
              <a:rPr lang="de-CH" sz="1800" dirty="0" err="1"/>
              <a:t>Clôture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17:30	</a:t>
            </a:r>
            <a:r>
              <a:rPr lang="de-CH" sz="1800" dirty="0" err="1"/>
              <a:t>Apéritif</a:t>
            </a:r>
            <a:r>
              <a:rPr lang="de-CH" sz="1800" dirty="0"/>
              <a:t> et </a:t>
            </a:r>
            <a:r>
              <a:rPr lang="de-CH" sz="1800" dirty="0" err="1"/>
              <a:t>résautage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6549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Accueil</a:t>
            </a:r>
            <a:endParaRPr lang="de-CH" dirty="0"/>
          </a:p>
        </p:txBody>
      </p:sp>
      <p:sp>
        <p:nvSpPr>
          <p:cNvPr id="25" name="Rechteck 7">
            <a:extLst>
              <a:ext uri="{FF2B5EF4-FFF2-40B4-BE49-F238E27FC236}">
                <a16:creationId xmlns:a16="http://schemas.microsoft.com/office/drawing/2014/main" id="{F630FE67-514B-4F4A-81CB-0332CFCCF1C9}"/>
              </a:ext>
            </a:extLst>
          </p:cNvPr>
          <p:cNvSpPr/>
          <p:nvPr/>
        </p:nvSpPr>
        <p:spPr bwMode="auto">
          <a:xfrm>
            <a:off x="1295399" y="988934"/>
            <a:ext cx="7478441" cy="357882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2400" dirty="0">
                <a:latin typeface="+mj-lt"/>
              </a:rPr>
              <a:t>Le </a:t>
            </a:r>
            <a:r>
              <a:rPr lang="de-CH" sz="2400" dirty="0" err="1">
                <a:latin typeface="+mj-lt"/>
              </a:rPr>
              <a:t>zéro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net</a:t>
            </a:r>
            <a:r>
              <a:rPr lang="de-CH" sz="2400" dirty="0">
                <a:latin typeface="+mj-lt"/>
              </a:rPr>
              <a:t> en 2050, </a:t>
            </a:r>
            <a:r>
              <a:rPr lang="de-CH" sz="2400" dirty="0" err="1">
                <a:latin typeface="+mj-lt"/>
              </a:rPr>
              <a:t>un</a:t>
            </a:r>
            <a:r>
              <a:rPr lang="de-CH" sz="2400" dirty="0">
                <a:latin typeface="+mj-lt"/>
              </a:rPr>
              <a:t> </a:t>
            </a:r>
            <a:r>
              <a:rPr lang="de-CH" sz="2400" dirty="0" err="1">
                <a:latin typeface="+mj-lt"/>
              </a:rPr>
              <a:t>cheminement</a:t>
            </a:r>
            <a:r>
              <a:rPr lang="de-CH" sz="2400" dirty="0">
                <a:latin typeface="+mj-lt"/>
              </a:rPr>
              <a:t> commun</a:t>
            </a:r>
            <a:endParaRPr lang="de-DE" sz="2400" dirty="0">
              <a:latin typeface="+mj-lt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624E4B-21BD-40FF-AAAE-44C27B8D26B6}"/>
              </a:ext>
            </a:extLst>
          </p:cNvPr>
          <p:cNvSpPr txBox="1">
            <a:spLocks/>
          </p:cNvSpPr>
          <p:nvPr/>
        </p:nvSpPr>
        <p:spPr>
          <a:xfrm>
            <a:off x="1294848" y="4755374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CH"/>
            </a:defPPr>
            <a:lvl1pPr algn="l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de-CH" dirty="0"/>
              <a:t>Bildung für Netto-Null – Jede Reduktion zählt! 28.2.2024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D98FE9E-71B5-452D-BDFB-A7982596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8" y="1346816"/>
            <a:ext cx="7490222" cy="46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F1FB927F-FC24-4337-A6B2-4400097E10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1" y="1618827"/>
            <a:ext cx="7490222" cy="2863173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Reto Burkard, </a:t>
            </a:r>
            <a:r>
              <a:rPr lang="de-CH" sz="1800" dirty="0">
                <a:latin typeface="Arial"/>
                <a:cs typeface="Arial"/>
              </a:rPr>
              <a:t>Chef de </a:t>
            </a:r>
            <a:r>
              <a:rPr lang="de-CH" sz="1800" dirty="0" err="1">
                <a:latin typeface="Arial"/>
                <a:cs typeface="Arial"/>
              </a:rPr>
              <a:t>division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climat</a:t>
            </a:r>
            <a:r>
              <a:rPr lang="de-CH" sz="1800" dirty="0">
                <a:latin typeface="Arial"/>
                <a:cs typeface="Arial"/>
              </a:rPr>
              <a:t>, OFEV</a:t>
            </a:r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459845-8998-44FE-B673-AE818A225500}"/>
              </a:ext>
            </a:extLst>
          </p:cNvPr>
          <p:cNvSpPr txBox="1"/>
          <p:nvPr/>
        </p:nvSpPr>
        <p:spPr>
          <a:xfrm>
            <a:off x="5616000" y="4665290"/>
            <a:ext cx="33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n-lt"/>
              </a:rPr>
              <a:t>Source de </a:t>
            </a:r>
            <a:r>
              <a:rPr lang="de-CH" sz="1400" b="1" dirty="0" err="1">
                <a:latin typeface="+mn-lt"/>
              </a:rPr>
              <a:t>l’image</a:t>
            </a:r>
            <a:r>
              <a:rPr lang="de-CH" sz="1400" b="1" dirty="0">
                <a:latin typeface="+mn-lt"/>
              </a:rPr>
              <a:t>: www.sac-cas.ch</a:t>
            </a:r>
          </a:p>
        </p:txBody>
      </p:sp>
    </p:spTree>
    <p:extLst>
      <p:ext uri="{BB962C8B-B14F-4D97-AF65-F5344CB8AC3E}">
        <p14:creationId xmlns:p14="http://schemas.microsoft.com/office/powerpoint/2010/main" val="376106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Keynote 1</a:t>
            </a: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63C0E629-2ED3-41AF-8005-FF75A0D1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23" name="Rechteck 7">
            <a:extLst>
              <a:ext uri="{FF2B5EF4-FFF2-40B4-BE49-F238E27FC236}">
                <a16:creationId xmlns:a16="http://schemas.microsoft.com/office/drawing/2014/main" id="{CF4E3D34-61D1-497A-8F7C-162D9D23CA97}"/>
              </a:ext>
            </a:extLst>
          </p:cNvPr>
          <p:cNvSpPr/>
          <p:nvPr/>
        </p:nvSpPr>
        <p:spPr bwMode="auto">
          <a:xfrm>
            <a:off x="1295399" y="988934"/>
            <a:ext cx="7478441" cy="357882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>
                <a:latin typeface="+mj-lt"/>
              </a:rPr>
              <a:t>Retour </a:t>
            </a:r>
            <a:r>
              <a:rPr lang="de-CH" dirty="0" err="1">
                <a:latin typeface="+mj-lt"/>
              </a:rPr>
              <a:t>vers</a:t>
            </a:r>
            <a:r>
              <a:rPr lang="de-CH" dirty="0">
                <a:latin typeface="+mj-lt"/>
              </a:rPr>
              <a:t> le </a:t>
            </a:r>
            <a:r>
              <a:rPr lang="de-CH" dirty="0" err="1">
                <a:latin typeface="+mj-lt"/>
              </a:rPr>
              <a:t>futur</a:t>
            </a:r>
            <a:r>
              <a:rPr lang="de-CH" dirty="0">
                <a:latin typeface="+mj-lt"/>
              </a:rPr>
              <a:t>: </a:t>
            </a:r>
            <a:r>
              <a:rPr lang="de-CH" dirty="0" err="1">
                <a:latin typeface="+mj-lt"/>
              </a:rPr>
              <a:t>comment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avons-nous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atteint</a:t>
            </a:r>
            <a:r>
              <a:rPr lang="de-CH" dirty="0">
                <a:latin typeface="+mj-lt"/>
              </a:rPr>
              <a:t> le </a:t>
            </a:r>
            <a:r>
              <a:rPr lang="de-CH" dirty="0" err="1">
                <a:latin typeface="+mj-lt"/>
              </a:rPr>
              <a:t>zéro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net</a:t>
            </a:r>
            <a:r>
              <a:rPr lang="de-CH" dirty="0">
                <a:latin typeface="+mj-lt"/>
              </a:rPr>
              <a:t>?</a:t>
            </a:r>
            <a:endParaRPr lang="de-DE" sz="2400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4026E2C-9FFE-445A-83E5-93036B2861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1" y="1618827"/>
            <a:ext cx="7490222" cy="2863173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Roger Spindler, </a:t>
            </a:r>
            <a:r>
              <a:rPr lang="de-CH" sz="1800" dirty="0" err="1">
                <a:latin typeface="Arial"/>
                <a:cs typeface="Arial"/>
              </a:rPr>
              <a:t>Directeur</a:t>
            </a:r>
            <a:r>
              <a:rPr lang="de-CH" sz="1800" dirty="0">
                <a:latin typeface="Arial"/>
                <a:cs typeface="Arial"/>
              </a:rPr>
              <a:t> de </a:t>
            </a:r>
            <a:r>
              <a:rPr lang="de-CH" sz="1800" dirty="0" err="1">
                <a:latin typeface="Arial"/>
                <a:cs typeface="Arial"/>
              </a:rPr>
              <a:t>l’école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d’Arts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Visuels</a:t>
            </a:r>
            <a:r>
              <a:rPr lang="de-CH" sz="1800" dirty="0">
                <a:latin typeface="Arial"/>
                <a:cs typeface="Arial"/>
              </a:rPr>
              <a:t> Berne et Bienne, </a:t>
            </a:r>
            <a:r>
              <a:rPr lang="de-CH" sz="1800" dirty="0" err="1">
                <a:latin typeface="Arial"/>
                <a:cs typeface="Arial"/>
              </a:rPr>
              <a:t>intervenant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pour</a:t>
            </a:r>
            <a:r>
              <a:rPr lang="de-CH" sz="1800" dirty="0">
                <a:latin typeface="Arial"/>
                <a:cs typeface="Arial"/>
              </a:rPr>
              <a:t> le Zukunftsinstitut, Frankfurt am Main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336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295401" y="2066400"/>
            <a:ext cx="7490222" cy="2538649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Kathrin Schlup, </a:t>
            </a:r>
            <a:r>
              <a:rPr lang="de-CH" sz="1800" dirty="0" err="1">
                <a:latin typeface="Arial"/>
                <a:cs typeface="Arial"/>
              </a:rPr>
              <a:t>sanu</a:t>
            </a:r>
            <a:r>
              <a:rPr lang="de-CH" sz="1800" dirty="0">
                <a:latin typeface="Arial"/>
                <a:cs typeface="Arial"/>
              </a:rPr>
              <a:t>, </a:t>
            </a:r>
            <a:r>
              <a:rPr lang="de-CH" sz="1800" dirty="0" err="1">
                <a:latin typeface="Arial"/>
                <a:cs typeface="Arial"/>
              </a:rPr>
              <a:t>co-directrice</a:t>
            </a:r>
            <a:r>
              <a:rPr lang="de-CH" sz="1800" dirty="0">
                <a:latin typeface="Arial"/>
                <a:cs typeface="Arial"/>
              </a:rPr>
              <a:t> et </a:t>
            </a:r>
            <a:r>
              <a:rPr lang="de-CH" sz="1800" dirty="0" err="1">
                <a:latin typeface="Arial"/>
                <a:cs typeface="Arial"/>
              </a:rPr>
              <a:t>cheffe</a:t>
            </a:r>
            <a:r>
              <a:rPr lang="de-CH" sz="1800" dirty="0">
                <a:latin typeface="Arial"/>
                <a:cs typeface="Arial"/>
              </a:rPr>
              <a:t> de la </a:t>
            </a:r>
            <a:r>
              <a:rPr lang="de-CH" sz="1800" dirty="0" err="1">
                <a:latin typeface="Arial"/>
                <a:cs typeface="Arial"/>
              </a:rPr>
              <a:t>division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transformation</a:t>
            </a:r>
            <a:endParaRPr lang="de-CH" sz="1800" dirty="0">
              <a:latin typeface="Arial"/>
              <a:cs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Keynote 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CB6547-E2E4-424C-BF3E-A693C5C8C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112964-52B7-4608-B8F5-D4883EC40D84}"/>
              </a:ext>
            </a:extLst>
          </p:cNvPr>
          <p:cNvSpPr/>
          <p:nvPr/>
        </p:nvSpPr>
        <p:spPr bwMode="auto">
          <a:xfrm>
            <a:off x="1295399" y="988934"/>
            <a:ext cx="7478441" cy="902210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>
                <a:latin typeface="+mj-lt"/>
              </a:rPr>
              <a:t>Se </a:t>
            </a:r>
            <a:r>
              <a:rPr lang="de-CH" dirty="0" err="1">
                <a:latin typeface="+mj-lt"/>
              </a:rPr>
              <a:t>former</a:t>
            </a:r>
            <a:r>
              <a:rPr lang="de-CH" dirty="0">
                <a:latin typeface="+mj-lt"/>
              </a:rPr>
              <a:t> en </a:t>
            </a:r>
            <a:r>
              <a:rPr lang="de-CH" dirty="0" err="1">
                <a:latin typeface="+mj-lt"/>
              </a:rPr>
              <a:t>continu</a:t>
            </a:r>
            <a:r>
              <a:rPr lang="de-CH" dirty="0">
                <a:latin typeface="+mj-lt"/>
              </a:rPr>
              <a:t> en </a:t>
            </a:r>
            <a:r>
              <a:rPr lang="de-CH" dirty="0" err="1">
                <a:latin typeface="+mj-lt"/>
              </a:rPr>
              <a:t>vue</a:t>
            </a:r>
            <a:r>
              <a:rPr lang="de-CH" dirty="0">
                <a:latin typeface="+mj-lt"/>
              </a:rPr>
              <a:t> de </a:t>
            </a:r>
            <a:r>
              <a:rPr lang="de-CH" dirty="0" err="1">
                <a:latin typeface="+mj-lt"/>
              </a:rPr>
              <a:t>l’objectif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climatique</a:t>
            </a:r>
            <a:r>
              <a:rPr lang="de-CH" dirty="0">
                <a:latin typeface="+mj-lt"/>
              </a:rPr>
              <a:t>: </a:t>
            </a:r>
            <a:r>
              <a:rPr lang="de-CH" dirty="0" err="1">
                <a:latin typeface="+mj-lt"/>
              </a:rPr>
              <a:t>l’accent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sur</a:t>
            </a:r>
            <a:r>
              <a:rPr lang="de-CH" dirty="0">
                <a:latin typeface="+mj-lt"/>
              </a:rPr>
              <a:t> la </a:t>
            </a:r>
            <a:r>
              <a:rPr lang="de-CH" dirty="0" err="1">
                <a:latin typeface="+mj-lt"/>
              </a:rPr>
              <a:t>formation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professionnelle</a:t>
            </a:r>
            <a:r>
              <a:rPr lang="de-CH" dirty="0">
                <a:latin typeface="+mj-lt"/>
              </a:rPr>
              <a:t> et </a:t>
            </a:r>
            <a:r>
              <a:rPr lang="de-CH" dirty="0" err="1">
                <a:latin typeface="+mj-lt"/>
              </a:rPr>
              <a:t>formation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continue</a:t>
            </a:r>
            <a:r>
              <a:rPr lang="de-CH" dirty="0">
                <a:latin typeface="+mj-lt"/>
              </a:rPr>
              <a:t> à des </a:t>
            </a:r>
            <a:r>
              <a:rPr lang="de-CH" dirty="0" err="1">
                <a:latin typeface="+mj-lt"/>
              </a:rPr>
              <a:t>fins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professionnelles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295401" y="1910080"/>
            <a:ext cx="7490222" cy="2694969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Andrra Mataj, </a:t>
            </a:r>
            <a:r>
              <a:rPr lang="de-CH" sz="1800" dirty="0" err="1">
                <a:latin typeface="Arial"/>
                <a:cs typeface="Arial"/>
              </a:rPr>
              <a:t>Apprentie</a:t>
            </a:r>
            <a:r>
              <a:rPr lang="de-CH" sz="1800" dirty="0">
                <a:latin typeface="Arial"/>
                <a:cs typeface="Arial"/>
              </a:rPr>
              <a:t> de </a:t>
            </a:r>
            <a:r>
              <a:rPr lang="de-CH" sz="1800" dirty="0" err="1">
                <a:latin typeface="Arial"/>
                <a:cs typeface="Arial"/>
              </a:rPr>
              <a:t>commerce</a:t>
            </a:r>
            <a:r>
              <a:rPr lang="de-CH" sz="1800" dirty="0">
                <a:latin typeface="Arial"/>
                <a:cs typeface="Arial"/>
              </a:rPr>
              <a:t> à </a:t>
            </a:r>
            <a:r>
              <a:rPr lang="de-CH" sz="1800" dirty="0" err="1">
                <a:latin typeface="Arial"/>
                <a:cs typeface="Arial"/>
              </a:rPr>
              <a:t>l’OFEV</a:t>
            </a:r>
            <a:endParaRPr lang="de-CH" sz="1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Ruben Burn, </a:t>
            </a:r>
            <a:r>
              <a:rPr lang="de-CH" sz="1800" dirty="0" err="1">
                <a:latin typeface="Arial"/>
                <a:cs typeface="Arial"/>
              </a:rPr>
              <a:t>Apprenti</a:t>
            </a:r>
            <a:r>
              <a:rPr lang="de-CH" sz="1800" dirty="0">
                <a:latin typeface="Arial"/>
                <a:cs typeface="Arial"/>
              </a:rPr>
              <a:t> </a:t>
            </a:r>
            <a:r>
              <a:rPr lang="de-CH" sz="1800" dirty="0" err="1">
                <a:latin typeface="Arial"/>
                <a:cs typeface="Arial"/>
              </a:rPr>
              <a:t>médiamathique</a:t>
            </a:r>
            <a:r>
              <a:rPr lang="de-CH" sz="1800" dirty="0">
                <a:latin typeface="Arial"/>
                <a:cs typeface="Arial"/>
              </a:rPr>
              <a:t> à </a:t>
            </a:r>
            <a:r>
              <a:rPr lang="de-CH" sz="1800" dirty="0" err="1">
                <a:latin typeface="Arial"/>
                <a:cs typeface="Arial"/>
              </a:rPr>
              <a:t>l’OFEV</a:t>
            </a:r>
            <a:endParaRPr lang="de-CH" sz="1800" dirty="0">
              <a:latin typeface="Arial"/>
              <a:cs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Exemple </a:t>
            </a:r>
            <a:r>
              <a:rPr lang="de-CH" sz="3000" dirty="0" err="1"/>
              <a:t>pratique</a:t>
            </a:r>
            <a:endParaRPr lang="de-CH" sz="300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C099D0-0020-4FCE-ABB8-7975BF8B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91E91B3D-3B3A-4FCE-A161-8D7F810B896B}"/>
              </a:ext>
            </a:extLst>
          </p:cNvPr>
          <p:cNvSpPr/>
          <p:nvPr/>
        </p:nvSpPr>
        <p:spPr bwMode="auto">
          <a:xfrm>
            <a:off x="1295399" y="988933"/>
            <a:ext cx="7478441" cy="674999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 err="1">
                <a:latin typeface="+mj-lt"/>
              </a:rPr>
              <a:t>Rencontre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conçue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dans</a:t>
            </a:r>
            <a:r>
              <a:rPr lang="de-CH" dirty="0">
                <a:latin typeface="+mj-lt"/>
              </a:rPr>
              <a:t> le </a:t>
            </a:r>
            <a:r>
              <a:rPr lang="de-CH" dirty="0" err="1">
                <a:latin typeface="+mj-lt"/>
              </a:rPr>
              <a:t>respect</a:t>
            </a:r>
            <a:r>
              <a:rPr lang="de-CH" dirty="0">
                <a:latin typeface="+mj-lt"/>
              </a:rPr>
              <a:t> du </a:t>
            </a:r>
            <a:r>
              <a:rPr lang="de-CH" dirty="0" err="1">
                <a:latin typeface="+mj-lt"/>
              </a:rPr>
              <a:t>climat</a:t>
            </a:r>
            <a:r>
              <a:rPr lang="de-CH" dirty="0">
                <a:latin typeface="+mj-lt"/>
              </a:rPr>
              <a:t> par </a:t>
            </a:r>
            <a:r>
              <a:rPr lang="de-CH" dirty="0" err="1">
                <a:latin typeface="+mj-lt"/>
              </a:rPr>
              <a:t>les</a:t>
            </a:r>
            <a:r>
              <a:rPr lang="de-CH" dirty="0">
                <a:latin typeface="+mj-lt"/>
              </a:rPr>
              <a:t> </a:t>
            </a:r>
            <a:r>
              <a:rPr lang="de-CH" dirty="0" err="1">
                <a:latin typeface="+mj-lt"/>
              </a:rPr>
              <a:t>apprenties</a:t>
            </a:r>
            <a:r>
              <a:rPr lang="de-CH" dirty="0">
                <a:latin typeface="+mj-lt"/>
              </a:rPr>
              <a:t> et </a:t>
            </a:r>
            <a:r>
              <a:rPr lang="de-CH" dirty="0" err="1">
                <a:latin typeface="+mj-lt"/>
              </a:rPr>
              <a:t>apprentis</a:t>
            </a:r>
            <a:r>
              <a:rPr lang="de-CH" dirty="0">
                <a:latin typeface="+mj-lt"/>
              </a:rPr>
              <a:t> de </a:t>
            </a:r>
            <a:r>
              <a:rPr lang="de-CH" dirty="0" err="1">
                <a:latin typeface="+mj-lt"/>
              </a:rPr>
              <a:t>l’OFEV</a:t>
            </a:r>
            <a:r>
              <a:rPr lang="de-CH" dirty="0">
                <a:latin typeface="+mj-lt"/>
              </a:rPr>
              <a:t>, de </a:t>
            </a:r>
            <a:r>
              <a:rPr lang="de-CH" dirty="0" err="1">
                <a:latin typeface="+mj-lt"/>
              </a:rPr>
              <a:t>l’OFEN</a:t>
            </a:r>
            <a:r>
              <a:rPr lang="de-CH" dirty="0">
                <a:latin typeface="+mj-lt"/>
              </a:rPr>
              <a:t> et de </a:t>
            </a:r>
            <a:r>
              <a:rPr lang="de-CH" dirty="0" err="1">
                <a:latin typeface="+mj-lt"/>
              </a:rPr>
              <a:t>l’OFRU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4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68975" y="950400"/>
            <a:ext cx="8416647" cy="3654649"/>
          </a:xfrm>
        </p:spPr>
        <p:txBody>
          <a:bodyPr numCol="2"/>
          <a:lstStyle/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Lernende BAFU, BFE, ASTRA mit myclimate: Klimafreundliche Organisation einer Tagung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Lernende BAFU: </a:t>
            </a:r>
            <a:r>
              <a:rPr lang="de-CH" sz="1200" dirty="0" err="1"/>
              <a:t>Conscious</a:t>
            </a:r>
            <a:r>
              <a:rPr lang="de-CH" sz="1200" dirty="0"/>
              <a:t> Kitchen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Myclimate: Company Challenge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sanu</a:t>
            </a:r>
            <a:r>
              <a:rPr lang="de-CH" sz="1200" dirty="0"/>
              <a:t>: Atelier Klimakommunikation 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Ökozentrum: Klima-Energie-Erlebnistage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Ideas</a:t>
            </a:r>
            <a:r>
              <a:rPr lang="de-CH" sz="1200" dirty="0"/>
              <a:t> for </a:t>
            </a:r>
            <a:r>
              <a:rPr lang="de-CH" sz="1200" dirty="0" err="1"/>
              <a:t>future</a:t>
            </a:r>
            <a:r>
              <a:rPr lang="de-CH" sz="1200" dirty="0"/>
              <a:t>: Klimaworkshop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Myblueplanet</a:t>
            </a:r>
            <a:r>
              <a:rPr lang="de-CH" sz="1200" dirty="0"/>
              <a:t>: Climate Lab und Klimaschule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Eartheffect</a:t>
            </a:r>
            <a:r>
              <a:rPr lang="de-CH" sz="1200" dirty="0"/>
              <a:t>: Future </a:t>
            </a:r>
            <a:r>
              <a:rPr lang="de-CH" sz="1200" dirty="0" err="1"/>
              <a:t>Perfect</a:t>
            </a:r>
            <a:endParaRPr lang="de-CH" sz="1200" dirty="0"/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GWÖ, Bildung für morgen: BNE-Portal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ZHAW: Simulationsspiel Schweizer Stadt von 1990 - 2050 zu Netto-Null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SVEB: Klima-Check für Weiterbildungsinstitutionen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BMS BBW: Klimaprojekt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Fachklasse Grafik, Luzern: Erschreckend schöne Bilder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Hochschule Luzern: MAS Netto-Null in Unternehmen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Éducation21: Themendossier Klima und andere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ZKB: Nachhaltigkeitspreis für Lernende und MaturandInnen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 err="1"/>
              <a:t>Foodoo</a:t>
            </a:r>
            <a:r>
              <a:rPr lang="de-CH" sz="1200" dirty="0"/>
              <a:t>: Food Save-Angebote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SBFI: Orientierungsrahmen Nachhaltige Entwicklung und Pauschale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BAFU/BFE: Beratungsangebot und Unterstützung bei Berufsrevisionen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Elevator Pitches et tour des </a:t>
            </a:r>
            <a:r>
              <a:rPr lang="de-CH" sz="2800" dirty="0" err="1"/>
              <a:t>possibilités</a:t>
            </a:r>
            <a:endParaRPr lang="de-CH" sz="300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C099D0-0020-4FCE-ABB8-7975BF8B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0522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27" name="Gleichschenkliges Dreieck 26"/>
          <p:cNvSpPr/>
          <p:nvPr/>
        </p:nvSpPr>
        <p:spPr bwMode="auto">
          <a:xfrm rot="5400000">
            <a:off x="4210079" y="3504397"/>
            <a:ext cx="1052501" cy="67079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62"/>
            <a:endParaRPr lang="de-DE" sz="2215" b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797B92D-4BA4-4EEC-ACA5-DF66A0C8CAB4}"/>
              </a:ext>
            </a:extLst>
          </p:cNvPr>
          <p:cNvSpPr txBox="1">
            <a:spLocks/>
          </p:cNvSpPr>
          <p:nvPr/>
        </p:nvSpPr>
        <p:spPr bwMode="auto">
          <a:xfrm>
            <a:off x="1378380" y="994772"/>
            <a:ext cx="7542100" cy="36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13:30 	</a:t>
            </a:r>
            <a:r>
              <a:rPr lang="de-CH" sz="1800" dirty="0" err="1"/>
              <a:t>Accueil</a:t>
            </a:r>
            <a:r>
              <a:rPr lang="de-CH" sz="1800" dirty="0"/>
              <a:t>: Le </a:t>
            </a:r>
            <a:r>
              <a:rPr lang="de-CH" sz="1800" dirty="0" err="1"/>
              <a:t>zéro</a:t>
            </a:r>
            <a:r>
              <a:rPr lang="de-CH" sz="1800" dirty="0"/>
              <a:t> </a:t>
            </a:r>
            <a:r>
              <a:rPr lang="de-CH" sz="1800" dirty="0" err="1"/>
              <a:t>net</a:t>
            </a:r>
            <a:r>
              <a:rPr lang="de-CH" sz="1800" dirty="0"/>
              <a:t> en 2050 – </a:t>
            </a:r>
            <a:r>
              <a:rPr lang="de-CH" sz="1800" dirty="0" err="1"/>
              <a:t>un</a:t>
            </a:r>
            <a:r>
              <a:rPr lang="de-CH" sz="1800" dirty="0"/>
              <a:t> </a:t>
            </a:r>
            <a:r>
              <a:rPr lang="de-CH" sz="1800" dirty="0" err="1"/>
              <a:t>cheminement</a:t>
            </a:r>
            <a:r>
              <a:rPr lang="de-CH" sz="1800" dirty="0"/>
              <a:t> commun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13:45	Retour </a:t>
            </a:r>
            <a:r>
              <a:rPr lang="de-CH" sz="1800" dirty="0" err="1"/>
              <a:t>vers</a:t>
            </a:r>
            <a:r>
              <a:rPr lang="de-CH" sz="1800" dirty="0"/>
              <a:t> le </a:t>
            </a:r>
            <a:r>
              <a:rPr lang="de-CH" sz="1800" dirty="0" err="1"/>
              <a:t>futur</a:t>
            </a:r>
            <a:r>
              <a:rPr lang="de-CH" sz="1800" dirty="0"/>
              <a:t>: </a:t>
            </a:r>
            <a:r>
              <a:rPr lang="de-CH" sz="1800" dirty="0" err="1"/>
              <a:t>comment</a:t>
            </a:r>
            <a:r>
              <a:rPr lang="de-CH" sz="1800" dirty="0"/>
              <a:t> </a:t>
            </a:r>
            <a:r>
              <a:rPr lang="de-CH" sz="1800" dirty="0" err="1"/>
              <a:t>avons-nous</a:t>
            </a:r>
            <a:r>
              <a:rPr lang="de-CH" sz="1800" dirty="0"/>
              <a:t> </a:t>
            </a:r>
            <a:r>
              <a:rPr lang="de-CH" sz="1800" dirty="0" err="1"/>
              <a:t>atteint</a:t>
            </a:r>
            <a:r>
              <a:rPr lang="de-CH" sz="1800" dirty="0"/>
              <a:t> le </a:t>
            </a:r>
            <a:r>
              <a:rPr lang="de-CH" sz="1800" dirty="0" err="1"/>
              <a:t>zéro</a:t>
            </a:r>
            <a:r>
              <a:rPr lang="de-CH" sz="1800" dirty="0"/>
              <a:t> </a:t>
            </a:r>
            <a:r>
              <a:rPr lang="de-CH" sz="1800" dirty="0" err="1"/>
              <a:t>net</a:t>
            </a:r>
            <a:r>
              <a:rPr lang="de-CH" sz="18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14:10	Se </a:t>
            </a:r>
            <a:r>
              <a:rPr lang="de-CH" sz="1800" dirty="0" err="1"/>
              <a:t>former</a:t>
            </a:r>
            <a:r>
              <a:rPr lang="de-CH" sz="1800" dirty="0"/>
              <a:t> en </a:t>
            </a:r>
            <a:r>
              <a:rPr lang="de-CH" sz="1800" dirty="0" err="1"/>
              <a:t>continu</a:t>
            </a:r>
            <a:r>
              <a:rPr lang="de-CH" sz="1800" dirty="0"/>
              <a:t> en </a:t>
            </a:r>
            <a:r>
              <a:rPr lang="de-CH" sz="1800" dirty="0" err="1"/>
              <a:t>vue</a:t>
            </a:r>
            <a:r>
              <a:rPr lang="de-CH" sz="1800" dirty="0"/>
              <a:t> de </a:t>
            </a:r>
            <a:r>
              <a:rPr lang="de-CH" sz="1800" dirty="0" err="1"/>
              <a:t>l’objectif</a:t>
            </a:r>
            <a:r>
              <a:rPr lang="de-CH" sz="1800" dirty="0"/>
              <a:t> </a:t>
            </a:r>
            <a:r>
              <a:rPr lang="de-CH" sz="1800" dirty="0" err="1"/>
              <a:t>climatique</a:t>
            </a:r>
            <a:r>
              <a:rPr lang="de-CH" sz="1800" dirty="0"/>
              <a:t>: </a:t>
            </a:r>
            <a:r>
              <a:rPr lang="de-CH" sz="1800" dirty="0" err="1"/>
              <a:t>l’accent</a:t>
            </a:r>
            <a:r>
              <a:rPr lang="de-CH" sz="1800" dirty="0"/>
              <a:t> </a:t>
            </a:r>
            <a:r>
              <a:rPr lang="de-CH" sz="1800" dirty="0" err="1"/>
              <a:t>sur</a:t>
            </a:r>
            <a:r>
              <a:rPr lang="de-CH" sz="1800" dirty="0"/>
              <a:t> la </a:t>
            </a:r>
            <a:r>
              <a:rPr lang="de-CH" sz="1800" dirty="0" err="1"/>
              <a:t>formation</a:t>
            </a:r>
            <a:r>
              <a:rPr lang="de-CH" sz="1800" dirty="0"/>
              <a:t> 	professionelle et </a:t>
            </a:r>
            <a:r>
              <a:rPr lang="de-CH" sz="1800" dirty="0" err="1"/>
              <a:t>fromation</a:t>
            </a:r>
            <a:r>
              <a:rPr lang="de-CH" sz="1800" dirty="0"/>
              <a:t> </a:t>
            </a:r>
            <a:r>
              <a:rPr lang="de-CH" sz="1800" dirty="0" err="1"/>
              <a:t>continue</a:t>
            </a:r>
            <a:r>
              <a:rPr lang="de-CH" sz="1800" dirty="0"/>
              <a:t> à des </a:t>
            </a:r>
            <a:r>
              <a:rPr lang="de-CH" sz="1800" dirty="0" err="1"/>
              <a:t>fins</a:t>
            </a:r>
            <a:r>
              <a:rPr lang="de-CH" sz="1800" dirty="0"/>
              <a:t> professionelles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14:35	Exemple </a:t>
            </a:r>
            <a:r>
              <a:rPr lang="de-CH" sz="1800" dirty="0" err="1"/>
              <a:t>pratique</a:t>
            </a:r>
            <a:r>
              <a:rPr lang="de-CH" sz="1800" dirty="0"/>
              <a:t>: </a:t>
            </a:r>
            <a:r>
              <a:rPr lang="de-CH" sz="1800" dirty="0" err="1"/>
              <a:t>rencontre</a:t>
            </a:r>
            <a:r>
              <a:rPr lang="de-CH" sz="1800" dirty="0"/>
              <a:t> </a:t>
            </a:r>
            <a:r>
              <a:rPr lang="de-CH" sz="1800" dirty="0" err="1"/>
              <a:t>conçue</a:t>
            </a:r>
            <a:r>
              <a:rPr lang="de-CH" sz="1800" dirty="0"/>
              <a:t> </a:t>
            </a:r>
            <a:r>
              <a:rPr lang="de-CH" sz="1800" dirty="0" err="1"/>
              <a:t>dans</a:t>
            </a:r>
            <a:r>
              <a:rPr lang="de-CH" sz="1800" dirty="0"/>
              <a:t> le </a:t>
            </a:r>
            <a:r>
              <a:rPr lang="de-CH" sz="1800" dirty="0" err="1"/>
              <a:t>respect</a:t>
            </a:r>
            <a:r>
              <a:rPr lang="de-CH" sz="1800" dirty="0"/>
              <a:t> du </a:t>
            </a:r>
            <a:r>
              <a:rPr lang="de-CH" sz="1800" dirty="0" err="1"/>
              <a:t>climat</a:t>
            </a:r>
            <a:r>
              <a:rPr lang="de-CH" sz="1800" dirty="0"/>
              <a:t> par </a:t>
            </a:r>
            <a:r>
              <a:rPr lang="de-CH" sz="1800" dirty="0" err="1"/>
              <a:t>les</a:t>
            </a:r>
            <a:r>
              <a:rPr lang="de-CH" sz="1800" dirty="0"/>
              <a:t> 	</a:t>
            </a:r>
            <a:r>
              <a:rPr lang="de-CH" sz="1800" dirty="0" err="1"/>
              <a:t>apprenties</a:t>
            </a:r>
            <a:r>
              <a:rPr lang="de-CH" sz="1800" dirty="0"/>
              <a:t> et </a:t>
            </a:r>
            <a:r>
              <a:rPr lang="de-CH" sz="1800" dirty="0" err="1"/>
              <a:t>apprentis</a:t>
            </a:r>
            <a:r>
              <a:rPr lang="de-CH" sz="1800" dirty="0"/>
              <a:t> de </a:t>
            </a:r>
            <a:r>
              <a:rPr lang="de-CH" sz="1800" dirty="0" err="1"/>
              <a:t>l’OFEV</a:t>
            </a:r>
            <a:r>
              <a:rPr lang="de-CH" sz="1800" dirty="0"/>
              <a:t>, de </a:t>
            </a:r>
            <a:r>
              <a:rPr lang="de-CH" sz="1800" dirty="0" err="1"/>
              <a:t>l’OFEN</a:t>
            </a:r>
            <a:r>
              <a:rPr lang="de-CH" sz="1800" dirty="0"/>
              <a:t> et de </a:t>
            </a:r>
            <a:r>
              <a:rPr lang="de-CH" sz="1800" dirty="0" err="1"/>
              <a:t>l’OFROU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15:00	Elevator Pitches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>
                <a:highlight>
                  <a:srgbClr val="93B479"/>
                </a:highlight>
              </a:rPr>
              <a:t>15:20	Pause et tour des </a:t>
            </a:r>
            <a:r>
              <a:rPr lang="de-CH" sz="1800" dirty="0" err="1">
                <a:highlight>
                  <a:srgbClr val="93B479"/>
                </a:highlight>
              </a:rPr>
              <a:t>possibilités</a:t>
            </a:r>
            <a:endParaRPr lang="de-CH" sz="1800" dirty="0">
              <a:highlight>
                <a:srgbClr val="93B479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16:30	Table </a:t>
            </a:r>
            <a:r>
              <a:rPr lang="de-CH" sz="1800" dirty="0" err="1"/>
              <a:t>ronde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17:10	</a:t>
            </a:r>
            <a:r>
              <a:rPr lang="de-CH" sz="1800" dirty="0" err="1"/>
              <a:t>Clôture</a:t>
            </a:r>
            <a:endParaRPr lang="de-CH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17:30	</a:t>
            </a:r>
            <a:r>
              <a:rPr lang="de-CH" sz="1800" dirty="0" err="1"/>
              <a:t>Apéritif</a:t>
            </a:r>
            <a:r>
              <a:rPr lang="de-CH" sz="1800" dirty="0"/>
              <a:t> et </a:t>
            </a:r>
            <a:r>
              <a:rPr lang="de-CH" sz="1800" dirty="0" err="1"/>
              <a:t>résautage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5459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B3645E-2559-430D-A2A7-3FA41FD70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A9788E-8247-4F30-BC1B-D98FA605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Mentimeter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A2B5E-B0B6-48B4-9675-8A12A3EC7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Formation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zéro</a:t>
            </a:r>
            <a:r>
              <a:rPr lang="de-CH" dirty="0"/>
              <a:t> </a:t>
            </a:r>
            <a:r>
              <a:rPr lang="de-CH" dirty="0" err="1"/>
              <a:t>net</a:t>
            </a:r>
            <a:r>
              <a:rPr lang="de-CH" dirty="0"/>
              <a:t> –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réduction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! 28 </a:t>
            </a:r>
            <a:r>
              <a:rPr lang="de-CH" dirty="0" err="1"/>
              <a:t>fevrier</a:t>
            </a:r>
            <a:r>
              <a:rPr lang="de-CH" dirty="0"/>
              <a:t> 2024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90CE367-43E2-4E52-AE21-E01F3828F8C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5400" y="745622"/>
            <a:ext cx="6718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kumimoji="0" lang="de-CH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ennen Sie zwei Kompetenzen, die zum Erreichen des Netto-Null-Ziels beitragen?​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Citez deux compétences qui contribuent à la réalisation de l'objectif "zéro net" ?</a:t>
            </a:r>
            <a:endParaRPr kumimoji="0" lang="fr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1B5E25-31AE-4AF3-A53A-EA2AA357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33" y="1854697"/>
            <a:ext cx="2816550" cy="2816550"/>
          </a:xfrm>
          <a:prstGeom prst="rect">
            <a:avLst/>
          </a:prstGeom>
        </p:spPr>
      </p:pic>
      <p:pic>
        <p:nvPicPr>
          <p:cNvPr id="1026" name="Grafik 1">
            <a:extLst>
              <a:ext uri="{FF2B5EF4-FFF2-40B4-BE49-F238E27FC236}">
                <a16:creationId xmlns:a16="http://schemas.microsoft.com/office/drawing/2014/main" id="{F3EDBDF6-DEC1-4383-AA36-23706389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9196"/>
            <a:ext cx="38290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48794"/>
      </p:ext>
    </p:extLst>
  </p:cSld>
  <p:clrMapOvr>
    <a:masterClrMapping/>
  </p:clrMapOvr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err="1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814F9-2F65-480C-B96A-1EC75F165DA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0C8D1-BB0D-442D-91FB-99F6118B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1037</Words>
  <Application>Microsoft Office PowerPoint</Application>
  <PresentationFormat>Bildschirmpräsentation (16:9)</PresentationFormat>
  <Paragraphs>165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PT Sans</vt:lpstr>
      <vt:lpstr>Symbol</vt:lpstr>
      <vt:lpstr>Times</vt:lpstr>
      <vt:lpstr>CDBUND-Master</vt:lpstr>
      <vt:lpstr>Formation pour le zéro net  Chaque réduction compte!  Mercredi 28 fevrier 2024</vt:lpstr>
      <vt:lpstr>Programme</vt:lpstr>
      <vt:lpstr>Accueil</vt:lpstr>
      <vt:lpstr>Keynote 1</vt:lpstr>
      <vt:lpstr>Keynote 2</vt:lpstr>
      <vt:lpstr>Exemple pratique</vt:lpstr>
      <vt:lpstr>Elevator Pitches et tour des possibilités</vt:lpstr>
      <vt:lpstr>Programm</vt:lpstr>
      <vt:lpstr>Mentimeter</vt:lpstr>
      <vt:lpstr>Mentimeter</vt:lpstr>
      <vt:lpstr>Conclusion… </vt:lpstr>
      <vt:lpstr>Contact</vt:lpstr>
      <vt:lpstr>PowerPoint-Präsentation</vt:lpstr>
      <vt:lpstr>Avant de partir…</vt:lpstr>
      <vt:lpstr>Wir brauchen Ihr Feedback!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Gehrig Nadine BAFU</cp:lastModifiedBy>
  <cp:revision>186</cp:revision>
  <cp:lastPrinted>2018-09-18T13:59:02Z</cp:lastPrinted>
  <dcterms:created xsi:type="dcterms:W3CDTF">2022-10-14T09:55:52Z</dcterms:created>
  <dcterms:modified xsi:type="dcterms:W3CDTF">2024-02-28T16:58:51Z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</Properties>
</file>